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5" r:id="rId4"/>
    <p:sldMasterId id="2147483657" r:id="rId5"/>
    <p:sldMasterId id="2147483660" r:id="rId6"/>
    <p:sldMasterId id="2147483663" r:id="rId7"/>
  </p:sldMasterIdLst>
  <p:notesMasterIdLst>
    <p:notesMasterId r:id="rId10"/>
  </p:notesMasterIdLst>
  <p:handoutMasterIdLst>
    <p:handoutMasterId r:id="rId23"/>
  </p:handoutMasterIdLst>
  <p:sldIdLst>
    <p:sldId id="272" r:id="rId8"/>
    <p:sldId id="614" r:id="rId9"/>
    <p:sldId id="661" r:id="rId11"/>
    <p:sldId id="662" r:id="rId12"/>
    <p:sldId id="700" r:id="rId13"/>
    <p:sldId id="710" r:id="rId14"/>
    <p:sldId id="701" r:id="rId15"/>
    <p:sldId id="708" r:id="rId16"/>
    <p:sldId id="712" r:id="rId17"/>
    <p:sldId id="702" r:id="rId18"/>
    <p:sldId id="703" r:id="rId19"/>
    <p:sldId id="711" r:id="rId20"/>
    <p:sldId id="709" r:id="rId21"/>
    <p:sldId id="261" r:id="rId22"/>
  </p:sldIdLst>
  <p:sldSz cx="12192000" cy="6858000"/>
  <p:notesSz cx="7103745" cy="10234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 userDrawn="1">
          <p15:clr>
            <a:srgbClr val="A4A3A4"/>
          </p15:clr>
        </p15:guide>
        <p15:guide id="2" pos="30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5244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2246"/>
        <p:guide pos="30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  <a:endParaRPr kumimoji="1" lang="zh-CN" altLang="en-US" sz="120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9533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信息收集</a:t>
            </a:r>
            <a:b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</a:t>
            </a: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02180" y="4909185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代理企业用户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631825"/>
            <a:ext cx="12026900" cy="559435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4" name="矩形: 圆角 21"/>
          <p:cNvSpPr/>
          <p:nvPr/>
        </p:nvSpPr>
        <p:spPr>
          <a:xfrm>
            <a:off x="10657205" y="3853180"/>
            <a:ext cx="856615" cy="34798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7245985" y="3852545"/>
            <a:ext cx="2664460" cy="683895"/>
          </a:xfrm>
          <a:prstGeom prst="wedgeRoundRectCallout">
            <a:avLst>
              <a:gd name="adj1" fmla="val 71806"/>
              <a:gd name="adj2" fmla="val -1908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10.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查询对应关联的产品，并点击操作列的【选择】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641350"/>
            <a:ext cx="12147550" cy="557530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31" name="圆角矩形标注 3"/>
          <p:cNvSpPr>
            <a:spLocks noChangeArrowheads="1"/>
          </p:cNvSpPr>
          <p:nvPr/>
        </p:nvSpPr>
        <p:spPr bwMode="auto">
          <a:xfrm>
            <a:off x="7957185" y="1196975"/>
            <a:ext cx="3606800" cy="1469390"/>
          </a:xfrm>
          <a:prstGeom prst="wedgeRoundRectCallout">
            <a:avLst>
              <a:gd name="adj1" fmla="val -80014"/>
              <a:gd name="adj2" fmla="val 5271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填写关联产品的价格来源、执行年份、项目名称、中选价格、有无北京中选价相关信息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精密输液器及精密避光输液器需完善</a:t>
            </a:r>
            <a:r>
              <a:rPr lang="en-US" altLang="zh-CN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孔径</a:t>
            </a:r>
            <a:r>
              <a:rPr lang="en-US" altLang="zh-CN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信息，反之则无该操作项。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4" name="矩形: 圆角 21"/>
          <p:cNvSpPr/>
          <p:nvPr/>
        </p:nvSpPr>
        <p:spPr>
          <a:xfrm>
            <a:off x="4699000" y="1879600"/>
            <a:ext cx="1887855" cy="358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: 圆角 21"/>
          <p:cNvSpPr/>
          <p:nvPr/>
        </p:nvSpPr>
        <p:spPr>
          <a:xfrm>
            <a:off x="3397885" y="2751455"/>
            <a:ext cx="6736080" cy="110363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圆角矩形标注 3"/>
          <p:cNvSpPr>
            <a:spLocks noChangeArrowheads="1"/>
          </p:cNvSpPr>
          <p:nvPr/>
        </p:nvSpPr>
        <p:spPr bwMode="auto">
          <a:xfrm>
            <a:off x="7699375" y="4862195"/>
            <a:ext cx="3112135" cy="1144270"/>
          </a:xfrm>
          <a:prstGeom prst="wedgeRoundRectCallout">
            <a:avLst>
              <a:gd name="adj1" fmla="val -83482"/>
              <a:gd name="adj2" fmla="val 166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12.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下拉选择北京申报产品的配件信息及填写价格。配件可多次添加然后点击【保存】按钮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8" name="矩形: 圆角 21"/>
          <p:cNvSpPr/>
          <p:nvPr/>
        </p:nvSpPr>
        <p:spPr>
          <a:xfrm>
            <a:off x="2605405" y="4527550"/>
            <a:ext cx="4044950" cy="181292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4" grpId="0" bldLvl="0" animBg="1"/>
      <p:bldP spid="4" grpId="0" bldLvl="0" animBg="1"/>
      <p:bldP spid="2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1035050"/>
            <a:ext cx="12134850" cy="478790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31" name="圆角矩形标注 3"/>
          <p:cNvSpPr>
            <a:spLocks noChangeArrowheads="1"/>
          </p:cNvSpPr>
          <p:nvPr/>
        </p:nvSpPr>
        <p:spPr bwMode="auto">
          <a:xfrm>
            <a:off x="8125460" y="2919730"/>
            <a:ext cx="3658235" cy="1144270"/>
          </a:xfrm>
          <a:prstGeom prst="wedgeRoundRectCallout">
            <a:avLst>
              <a:gd name="adj1" fmla="val -67506"/>
              <a:gd name="adj2" fmla="val -4816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8.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如选择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无省级带量中选价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需完善有无北京供应价相关信息。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精密输液器及精密避光输液器需完善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孔径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信息，反之则无该操作项。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4" name="矩形: 圆角 21"/>
          <p:cNvSpPr/>
          <p:nvPr/>
        </p:nvSpPr>
        <p:spPr>
          <a:xfrm>
            <a:off x="6374765" y="2763520"/>
            <a:ext cx="1130935" cy="358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21"/>
          <p:cNvSpPr/>
          <p:nvPr/>
        </p:nvSpPr>
        <p:spPr>
          <a:xfrm>
            <a:off x="5953760" y="4206240"/>
            <a:ext cx="558165" cy="4908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" y="904875"/>
            <a:ext cx="12071350" cy="504825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31" name="圆角矩形标注 3"/>
          <p:cNvSpPr>
            <a:spLocks noChangeArrowheads="1"/>
          </p:cNvSpPr>
          <p:nvPr/>
        </p:nvSpPr>
        <p:spPr bwMode="auto">
          <a:xfrm>
            <a:off x="7221220" y="2402205"/>
            <a:ext cx="3112135" cy="1144270"/>
          </a:xfrm>
          <a:prstGeom prst="wedgeRoundRectCallout">
            <a:avLst>
              <a:gd name="adj1" fmla="val 80197"/>
              <a:gd name="adj2" fmla="val -1598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全部维护完成后，可点击【一键提交】按钮，前提需完成联系人信息的维护。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4" name="矩形: 圆角 21"/>
          <p:cNvSpPr/>
          <p:nvPr/>
        </p:nvSpPr>
        <p:spPr>
          <a:xfrm>
            <a:off x="11378565" y="2468880"/>
            <a:ext cx="753110" cy="358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1146175"/>
            <a:ext cx="12115800" cy="4565650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2377440" y="2279015"/>
            <a:ext cx="2609850" cy="748030"/>
          </a:xfrm>
          <a:prstGeom prst="wedgeRoundRectCallout">
            <a:avLst>
              <a:gd name="adj1" fmla="val -91849"/>
              <a:gd name="adj2" fmla="val -2427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点击【带量采购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带量采购项目列表】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: 圆角 5"/>
          <p:cNvSpPr/>
          <p:nvPr/>
        </p:nvSpPr>
        <p:spPr>
          <a:xfrm>
            <a:off x="207645" y="2353945"/>
            <a:ext cx="1033780" cy="264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8417560" y="4322445"/>
            <a:ext cx="2860040" cy="669925"/>
          </a:xfrm>
          <a:prstGeom prst="wedgeRoundRectCallout">
            <a:avLst>
              <a:gd name="adj1" fmla="val 58882"/>
              <a:gd name="adj2" fmla="val -13782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点击【留置针与输液器】项目的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详情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进入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9" name="矩形: 圆角 21"/>
          <p:cNvSpPr/>
          <p:nvPr/>
        </p:nvSpPr>
        <p:spPr>
          <a:xfrm>
            <a:off x="11277600" y="3385820"/>
            <a:ext cx="683895" cy="2641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" y="947420"/>
            <a:ext cx="11348720" cy="5467985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: 圆角 5"/>
          <p:cNvSpPr/>
          <p:nvPr/>
        </p:nvSpPr>
        <p:spPr>
          <a:xfrm>
            <a:off x="449580" y="2130896"/>
            <a:ext cx="1009650" cy="270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标注 3"/>
          <p:cNvSpPr>
            <a:spLocks noChangeArrowheads="1"/>
          </p:cNvSpPr>
          <p:nvPr/>
        </p:nvSpPr>
        <p:spPr bwMode="auto">
          <a:xfrm>
            <a:off x="2421255" y="1182370"/>
            <a:ext cx="4831080" cy="948690"/>
          </a:xfrm>
          <a:prstGeom prst="wedgeRoundRectCallout">
            <a:avLst>
              <a:gd name="adj1" fmla="val -68362"/>
              <a:gd name="adj2" fmla="val 6519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此页面按产品分类分组显示。默认展示上次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7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月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21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9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时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-7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月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27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日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17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期间报价的产品信息，企业需进一步完善价格信息，亦可继续新增添加意向产品。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" name="矩形: 圆角 5"/>
          <p:cNvSpPr/>
          <p:nvPr/>
        </p:nvSpPr>
        <p:spPr>
          <a:xfrm>
            <a:off x="10612120" y="4517390"/>
            <a:ext cx="516255" cy="259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3"/>
          <p:cNvSpPr>
            <a:spLocks noChangeArrowheads="1"/>
          </p:cNvSpPr>
          <p:nvPr/>
        </p:nvSpPr>
        <p:spPr bwMode="auto">
          <a:xfrm>
            <a:off x="6451600" y="5050155"/>
            <a:ext cx="3696970" cy="1115060"/>
          </a:xfrm>
          <a:prstGeom prst="wedgeRoundRectCallout">
            <a:avLst>
              <a:gd name="adj1" fmla="val 62384"/>
              <a:gd name="adj2" fmla="val -9026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点击【添加意向产品】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如上次已添加过意向产品，可直接从第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6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步【维护价格】开始操作完善价格信息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9830435" y="2131060"/>
            <a:ext cx="968375" cy="259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7252335" y="2401570"/>
            <a:ext cx="1791970" cy="581025"/>
          </a:xfrm>
          <a:prstGeom prst="wedgeRoundRectCallout">
            <a:avLst>
              <a:gd name="adj1" fmla="val 91991"/>
              <a:gd name="adj2" fmla="val -7262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需填写操作联系人信息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676275"/>
            <a:ext cx="12185650" cy="550545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29" name="圆角矩形标注 3"/>
          <p:cNvSpPr>
            <a:spLocks noChangeArrowheads="1"/>
          </p:cNvSpPr>
          <p:nvPr/>
        </p:nvSpPr>
        <p:spPr bwMode="auto">
          <a:xfrm>
            <a:off x="3585210" y="3632200"/>
            <a:ext cx="2204085" cy="638175"/>
          </a:xfrm>
          <a:prstGeom prst="wedgeRoundRectCallout">
            <a:avLst>
              <a:gd name="adj1" fmla="val -78317"/>
              <a:gd name="adj2" fmla="val 4778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勾选具体的规格型号产品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0" name="矩形: 圆角 21"/>
          <p:cNvSpPr/>
          <p:nvPr/>
        </p:nvSpPr>
        <p:spPr>
          <a:xfrm>
            <a:off x="2348865" y="2799715"/>
            <a:ext cx="490220" cy="28092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: 圆角 21"/>
          <p:cNvSpPr/>
          <p:nvPr/>
        </p:nvSpPr>
        <p:spPr>
          <a:xfrm>
            <a:off x="10357007" y="2380895"/>
            <a:ext cx="699794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7891145" y="2259330"/>
            <a:ext cx="1655445" cy="638175"/>
          </a:xfrm>
          <a:prstGeom prst="wedgeRoundRectCallout">
            <a:avLst>
              <a:gd name="adj1" fmla="val 94150"/>
              <a:gd name="adj2" fmla="val -532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点击【新增】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76935"/>
            <a:ext cx="11767185" cy="550926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089775" y="4916170"/>
            <a:ext cx="2357755" cy="1062355"/>
          </a:xfrm>
          <a:prstGeom prst="wedgeRoundRectCallout">
            <a:avLst>
              <a:gd name="adj1" fmla="val 117384"/>
              <a:gd name="adj2" fmla="val -7008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6.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点击【维护价格】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矩形: 圆角 21"/>
          <p:cNvSpPr/>
          <p:nvPr/>
        </p:nvSpPr>
        <p:spPr>
          <a:xfrm>
            <a:off x="11121390" y="4441825"/>
            <a:ext cx="582930" cy="34798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3470275" y="3070225"/>
            <a:ext cx="3230245" cy="869315"/>
          </a:xfrm>
          <a:prstGeom prst="wedgeRoundRectCallout">
            <a:avLst>
              <a:gd name="adj1" fmla="val 54501"/>
              <a:gd name="adj2" fmla="val 8338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数字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可查看已选择的规格型号，可对已经维护的产品操作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删除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" name="矩形: 圆角 21"/>
          <p:cNvSpPr/>
          <p:nvPr/>
        </p:nvSpPr>
        <p:spPr>
          <a:xfrm>
            <a:off x="6941820" y="4220845"/>
            <a:ext cx="582930" cy="34798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1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066800"/>
            <a:ext cx="12166600" cy="472440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8256270" y="4592955"/>
            <a:ext cx="2357755" cy="883285"/>
          </a:xfrm>
          <a:prstGeom prst="wedgeRoundRectCallout">
            <a:avLst>
              <a:gd name="adj1" fmla="val 69202"/>
              <a:gd name="adj2" fmla="val -13087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7.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需对具体规格型号逐个点击【填写价格】完善价格信息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矩形: 圆角 21"/>
          <p:cNvSpPr/>
          <p:nvPr/>
        </p:nvSpPr>
        <p:spPr>
          <a:xfrm>
            <a:off x="11047095" y="2991485"/>
            <a:ext cx="655955" cy="107886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949325"/>
            <a:ext cx="12179300" cy="495935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31" name="圆角矩形标注 3"/>
          <p:cNvSpPr>
            <a:spLocks noChangeArrowheads="1"/>
          </p:cNvSpPr>
          <p:nvPr/>
        </p:nvSpPr>
        <p:spPr bwMode="auto">
          <a:xfrm>
            <a:off x="5011420" y="2938780"/>
            <a:ext cx="4768215" cy="1380490"/>
          </a:xfrm>
          <a:prstGeom prst="wedgeRoundRectCallout">
            <a:avLst>
              <a:gd name="adj1" fmla="val -56923"/>
              <a:gd name="adj2" fmla="val -6864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8.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如价格类型选择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 “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有省级带量中选价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需填写最低中选价及来源省份，执行年份，项目名称，有无北京供应价。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精密输液器及精密避光输液器需完善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孔径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信息，反之则无该操作项。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4" name="矩形: 圆角 21"/>
          <p:cNvSpPr/>
          <p:nvPr/>
        </p:nvSpPr>
        <p:spPr>
          <a:xfrm>
            <a:off x="3453130" y="2590800"/>
            <a:ext cx="1099820" cy="3479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7646035" y="4993005"/>
            <a:ext cx="1790065" cy="683895"/>
          </a:xfrm>
          <a:prstGeom prst="wedgeRoundRectCallout">
            <a:avLst>
              <a:gd name="adj1" fmla="val -102288"/>
              <a:gd name="adj2" fmla="val 2623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9.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点击【保存】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: 圆角 21"/>
          <p:cNvSpPr/>
          <p:nvPr/>
        </p:nvSpPr>
        <p:spPr>
          <a:xfrm>
            <a:off x="5862955" y="5328920"/>
            <a:ext cx="639445" cy="3479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4" grpId="0" bldLvl="0" animBg="1"/>
      <p:bldP spid="5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641350"/>
            <a:ext cx="12147550" cy="557530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31" name="圆角矩形标注 3"/>
          <p:cNvSpPr>
            <a:spLocks noChangeArrowheads="1"/>
          </p:cNvSpPr>
          <p:nvPr/>
        </p:nvSpPr>
        <p:spPr bwMode="auto">
          <a:xfrm>
            <a:off x="6523990" y="2157730"/>
            <a:ext cx="4768215" cy="2542540"/>
          </a:xfrm>
          <a:prstGeom prst="wedgeRoundRectCallout">
            <a:avLst>
              <a:gd name="adj1" fmla="val -51864"/>
              <a:gd name="adj2" fmla="val -6251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8.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如价格类型选择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无省级带量中选价申报关联产品中选价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代表该申报产品在外省无中选价但与之相关的产品在外省有中选价。需选择关联产品及填写最低中选价格信息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系统默认展示上次填报的价格信息，本次需完善有无北京供应价相关信息。</a:t>
            </a:r>
            <a:b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</a:b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精密输液器及精密避光输液器需完善</a:t>
            </a:r>
            <a:r>
              <a:rPr lang="en-US" altLang="zh-CN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孔径</a:t>
            </a:r>
            <a:r>
              <a:rPr lang="en-US" altLang="zh-CN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sym typeface="+mn-ea"/>
              </a:rPr>
              <a:t>信息，反之则无该操作项。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4" name="矩形: 圆角 21"/>
          <p:cNvSpPr/>
          <p:nvPr/>
        </p:nvSpPr>
        <p:spPr>
          <a:xfrm>
            <a:off x="4498340" y="1638935"/>
            <a:ext cx="1899920" cy="3479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: 圆角 21"/>
          <p:cNvSpPr/>
          <p:nvPr/>
        </p:nvSpPr>
        <p:spPr>
          <a:xfrm>
            <a:off x="5427980" y="2440305"/>
            <a:ext cx="856615" cy="34798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3766185" y="3055620"/>
            <a:ext cx="1790065" cy="1009650"/>
          </a:xfrm>
          <a:prstGeom prst="wedgeRoundRectCallout">
            <a:avLst>
              <a:gd name="adj1" fmla="val 39882"/>
              <a:gd name="adj2" fmla="val -7215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9.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点击【关联申报产品】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4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1635760" y="1103630"/>
            <a:ext cx="849185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无省级带量中选价申报关联产品中选价</a:t>
            </a:r>
            <a:r>
              <a:rPr lang="en-US" altLang="zh-CN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举例</a:t>
            </a:r>
            <a:b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北京申报产品：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C160501194020xxxxxxx0000035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（含配件）</a:t>
            </a:r>
            <a:b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外省中选产品：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C160501194010xxxxxxx0000033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（不含配件）</a:t>
            </a:r>
            <a:b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两个编码，只区别于北京申报产品含配件，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外省中选产品不含配件，其它配置均相同。称为关联关系</a:t>
            </a:r>
            <a:b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WPS 演示</Application>
  <PresentationFormat>宽屏</PresentationFormat>
  <Paragraphs>73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Calibri Light</vt:lpstr>
      <vt:lpstr>微软雅黑</vt:lpstr>
      <vt:lpstr>Verdana</vt:lpstr>
      <vt:lpstr>Arial Unicode MS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www.dadighost.com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ELIAN-FM-JSJ707</cp:lastModifiedBy>
  <cp:revision>742</cp:revision>
  <dcterms:created xsi:type="dcterms:W3CDTF">2017-12-20T16:14:00Z</dcterms:created>
  <dcterms:modified xsi:type="dcterms:W3CDTF">2025-08-06T02:09:02Z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2052-12.8.2.21555</vt:lpwstr>
  </property>
  <property fmtid="{D5CDD505-2E9C-101B-9397-08002B2CF9AE}" pid="3" name="ICV">
    <vt:lpwstr>F080660CCE144E5A8F0729EEA8E5ACB0_13</vt:lpwstr>
  </property>
</Properties>
</file>