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4" r:id="rId4"/>
    <p:sldMasterId id="2147483656" r:id="rId5"/>
    <p:sldMasterId id="2147483659" r:id="rId6"/>
    <p:sldMasterId id="2147483662" r:id="rId7"/>
    <p:sldMasterId id="2147483666" r:id="rId8"/>
  </p:sldMasterIdLst>
  <p:notesMasterIdLst>
    <p:notesMasterId r:id="rId11"/>
  </p:notesMasterIdLst>
  <p:handoutMasterIdLst>
    <p:handoutMasterId r:id="rId22"/>
  </p:handoutMasterIdLst>
  <p:sldIdLst>
    <p:sldId id="698" r:id="rId9"/>
    <p:sldId id="709" r:id="rId10"/>
    <p:sldId id="719" r:id="rId12"/>
    <p:sldId id="710" r:id="rId13"/>
    <p:sldId id="711" r:id="rId14"/>
    <p:sldId id="712" r:id="rId15"/>
    <p:sldId id="713" r:id="rId16"/>
    <p:sldId id="714" r:id="rId17"/>
    <p:sldId id="715" r:id="rId18"/>
    <p:sldId id="716" r:id="rId19"/>
    <p:sldId id="718" r:id="rId20"/>
    <p:sldId id="261" r:id="rId21"/>
  </p:sldIdLst>
  <p:sldSz cx="12192000" cy="6858000"/>
  <p:notesSz cx="7103745" cy="10234295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3878" autoAdjust="0"/>
  </p:normalViewPr>
  <p:slideViewPr>
    <p:cSldViewPr snapToGrid="0" showGuides="1">
      <p:cViewPr varScale="1">
        <p:scale>
          <a:sx n="149" d="100"/>
          <a:sy n="149" d="100"/>
        </p:scale>
        <p:origin x="462" y="132"/>
      </p:cViewPr>
      <p:guideLst>
        <p:guide orient="horz" pos="2160"/>
        <p:guide pos="30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  <a:endParaRPr kumimoji="1" lang="zh-CN" altLang="en-US" sz="120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  <a:endParaRPr kumimoji="1" lang="zh-CN" altLang="en-US" sz="120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操作说明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生产经营企业用户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" y="895350"/>
            <a:ext cx="11230610" cy="551688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752475" y="6135370"/>
            <a:ext cx="443865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3108325" y="5869305"/>
            <a:ext cx="2506345" cy="483870"/>
          </a:xfrm>
          <a:prstGeom prst="wedgeRoundRectCallout">
            <a:avLst>
              <a:gd name="adj1" fmla="val -123346"/>
              <a:gd name="adj2" fmla="val 625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2251075" y="5184775"/>
            <a:ext cx="932180" cy="2730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3096895" y="5792470"/>
            <a:ext cx="2802255" cy="656590"/>
          </a:xfrm>
          <a:prstGeom prst="wedgeRoundRectCallout">
            <a:avLst>
              <a:gd name="adj1" fmla="val -47643"/>
              <a:gd name="adj2" fmla="val -12152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如选择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无各省价格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则无需填写价格信息，可点击【提交】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" y="676275"/>
            <a:ext cx="1606550" cy="5461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3213"/>
          <a:stretch>
            <a:fillRect/>
          </a:stretch>
        </p:blipFill>
        <p:spPr>
          <a:xfrm>
            <a:off x="1624965" y="676275"/>
            <a:ext cx="10547985" cy="55054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挂网产品激活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56210" y="2407285"/>
            <a:ext cx="1036320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1788160" y="3755390"/>
            <a:ext cx="2506345" cy="1076325"/>
          </a:xfrm>
          <a:prstGeom prst="wedgeRoundRectCallout">
            <a:avLst>
              <a:gd name="adj1" fmla="val -74575"/>
              <a:gd name="adj2" fmla="val -14463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点击【价格信息维护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挂网产品激活】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4480560" y="2049780"/>
            <a:ext cx="2317115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7051040" y="1828165"/>
            <a:ext cx="2506345" cy="534035"/>
          </a:xfrm>
          <a:prstGeom prst="wedgeRoundRectCallout">
            <a:avLst>
              <a:gd name="adj1" fmla="val -59348"/>
              <a:gd name="adj2" fmla="val 162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可按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交易状态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查询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矩形: 圆角 5"/>
          <p:cNvSpPr/>
          <p:nvPr/>
        </p:nvSpPr>
        <p:spPr>
          <a:xfrm>
            <a:off x="10873740" y="3204210"/>
            <a:ext cx="340360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745095" y="3941445"/>
            <a:ext cx="2506345" cy="807720"/>
          </a:xfrm>
          <a:prstGeom prst="wedgeRoundRectCallout">
            <a:avLst>
              <a:gd name="adj1" fmla="val 73384"/>
              <a:gd name="adj2" fmla="val -9950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激活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可激活该产品，产品状态变为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正常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1009650"/>
            <a:ext cx="12172950" cy="48387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10599420" y="1660525"/>
            <a:ext cx="1304925" cy="12966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7880350" y="1814830"/>
            <a:ext cx="1823085" cy="838200"/>
          </a:xfrm>
          <a:prstGeom prst="wedgeRoundRectCallout">
            <a:avLst>
              <a:gd name="adj1" fmla="val 82748"/>
              <a:gd name="adj2" fmla="val -1628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点击【耗材交易管理】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2325"/>
            <a:ext cx="12065000" cy="52133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挂网承诺书签订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6471285" y="4890770"/>
            <a:ext cx="1036320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9154795" y="4058285"/>
            <a:ext cx="2506345" cy="1076325"/>
          </a:xfrm>
          <a:prstGeom prst="wedgeRoundRectCallout">
            <a:avLst>
              <a:gd name="adj1" fmla="val -114149"/>
              <a:gd name="adj2" fmla="val 4020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9154795" y="4044950"/>
            <a:ext cx="2506345" cy="1316990"/>
          </a:xfrm>
          <a:prstGeom prst="wedgeRoundRectCallout">
            <a:avLst>
              <a:gd name="adj1" fmla="val -139536"/>
              <a:gd name="adj2" fmla="val -11325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点击【签订】输入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CA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密码并【确定】。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注意：未签订完成承诺书的企业无法成功提交产品价格申报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5878830" y="2812415"/>
            <a:ext cx="1036320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: 圆角 5"/>
          <p:cNvSpPr/>
          <p:nvPr/>
        </p:nvSpPr>
        <p:spPr>
          <a:xfrm flipV="1">
            <a:off x="75565" y="2296795"/>
            <a:ext cx="1030605" cy="245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1809115" y="2541905"/>
            <a:ext cx="2615565" cy="658495"/>
          </a:xfrm>
          <a:prstGeom prst="wedgeRoundRectCallout">
            <a:avLst>
              <a:gd name="adj1" fmla="val -78680"/>
              <a:gd name="adj2" fmla="val -5829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1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，点击【价格信息维护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挂网承诺书签订】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5040"/>
            <a:ext cx="1606550" cy="5461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3128"/>
          <a:stretch>
            <a:fillRect/>
          </a:stretch>
        </p:blipFill>
        <p:spPr>
          <a:xfrm>
            <a:off x="1598930" y="1190625"/>
            <a:ext cx="10580370" cy="5073015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矩形: 圆角 5"/>
          <p:cNvSpPr/>
          <p:nvPr/>
        </p:nvSpPr>
        <p:spPr>
          <a:xfrm>
            <a:off x="116205" y="2207895"/>
            <a:ext cx="739140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标注 3"/>
          <p:cNvSpPr>
            <a:spLocks noChangeArrowheads="1"/>
          </p:cNvSpPr>
          <p:nvPr/>
        </p:nvSpPr>
        <p:spPr bwMode="auto">
          <a:xfrm>
            <a:off x="1873250" y="2423795"/>
            <a:ext cx="2543810" cy="586740"/>
          </a:xfrm>
          <a:prstGeom prst="wedgeRoundRectCallout">
            <a:avLst>
              <a:gd name="adj1" fmla="val -90539"/>
              <a:gd name="adj2" fmla="val -5303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1.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点击【价格信息维护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-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价格申报】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5" name="矩形: 圆角 5"/>
          <p:cNvSpPr/>
          <p:nvPr/>
        </p:nvSpPr>
        <p:spPr>
          <a:xfrm>
            <a:off x="11268710" y="2692400"/>
            <a:ext cx="739140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/>
        </p:nvSpPr>
        <p:spPr bwMode="auto">
          <a:xfrm>
            <a:off x="8046085" y="3528695"/>
            <a:ext cx="2543810" cy="586740"/>
          </a:xfrm>
          <a:prstGeom prst="wedgeRoundRectCallout">
            <a:avLst>
              <a:gd name="adj1" fmla="val 74812"/>
              <a:gd name="adj2" fmla="val -16969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点击【选择申报产品】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" y="698500"/>
            <a:ext cx="1606550" cy="5461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3732"/>
          <a:stretch>
            <a:fillRect/>
          </a:stretch>
        </p:blipFill>
        <p:spPr>
          <a:xfrm>
            <a:off x="1720215" y="647700"/>
            <a:ext cx="10408285" cy="55626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2715260" y="3163570"/>
            <a:ext cx="332740" cy="382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3349207" y="3924418"/>
            <a:ext cx="2887980" cy="610235"/>
          </a:xfrm>
          <a:prstGeom prst="wedgeRoundRectCallout">
            <a:avLst>
              <a:gd name="adj1" fmla="val -58120"/>
              <a:gd name="adj2" fmla="val -12296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查询并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需申报的产品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3963035" y="849630"/>
            <a:ext cx="5349875" cy="1470025"/>
          </a:xfrm>
          <a:prstGeom prst="wedgeRoundRectCallout">
            <a:avLst>
              <a:gd name="adj1" fmla="val 8209"/>
              <a:gd name="adj2" fmla="val -479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该页面展示本企业挂网目录内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除国家带量采购中选产品外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交易状态为</a:t>
            </a:r>
            <a:r>
              <a:rPr lang="en-US" altLang="zh-CN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u="sng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正常</a:t>
            </a:r>
            <a:r>
              <a:rPr lang="en-US" altLang="zh-CN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的所有产品信息。</a:t>
            </a:r>
            <a:br>
              <a:rPr lang="zh-CN" altLang="en-US" sz="1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</a:b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休眠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状态的产品如需申报可至【挂网产品激活】菜单下点击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激活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endParaRPr lang="zh-CN" altLang="en-US" sz="1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10532745" y="2390140"/>
            <a:ext cx="461645" cy="2654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7447915" y="3123565"/>
            <a:ext cx="2887980" cy="800735"/>
          </a:xfrm>
          <a:prstGeom prst="wedgeRoundRectCallout">
            <a:avLst>
              <a:gd name="adj1" fmla="val 54331"/>
              <a:gd name="adj2" fmla="val -1116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点击【确定】按钮，该产品条目同步至价格申报列表，方可维护价格信息。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12090" y="1947545"/>
            <a:ext cx="840105" cy="2654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12800"/>
            <a:ext cx="12115800" cy="52324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1174095" y="3288665"/>
            <a:ext cx="452120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6755130" y="4146550"/>
            <a:ext cx="4276090" cy="1741805"/>
          </a:xfrm>
          <a:prstGeom prst="wedgeRoundRectCallout">
            <a:avLst>
              <a:gd name="adj1" fmla="val 2622"/>
              <a:gd name="adj2" fmla="val -4199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产品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</a:t>
            </a:r>
            <a:r>
              <a:rPr lang="zh-CN" altLang="en-US" sz="1400" b="1" kern="0" dirty="0">
                <a:solidFill>
                  <a:schemeClr val="accent1"/>
                </a:solidFill>
                <a:latin typeface="Verdana" panose="020B0604030504040204" pitchFamily="34" charset="0"/>
              </a:rPr>
              <a:t>未提交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状态</a:t>
            </a:r>
            <a:b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①点击【删除】可删除申报该产品</a:t>
            </a:r>
            <a:b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②重复点击【价格申报】可修改填报信息</a:t>
            </a:r>
            <a:b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产品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</a:t>
            </a:r>
            <a:r>
              <a:rPr lang="zh-CN" altLang="en-US" sz="1400" b="1" kern="0" dirty="0">
                <a:solidFill>
                  <a:schemeClr val="accent1"/>
                </a:solidFill>
                <a:latin typeface="Verdana" panose="020B0604030504040204" pitchFamily="34" charset="0"/>
              </a:rPr>
              <a:t>已提交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状态</a:t>
            </a:r>
            <a:b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①点击【撤销】产品状态可更新为未提交状态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7552055" y="2025015"/>
            <a:ext cx="2887980" cy="1132205"/>
          </a:xfrm>
          <a:prstGeom prst="wedgeRoundRectCallout">
            <a:avLst>
              <a:gd name="adj1" fmla="val 75769"/>
              <a:gd name="adj2" fmla="val 615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5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，点击【价格申报】进入价格信息填报页面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3243"/>
          <a:stretch>
            <a:fillRect/>
          </a:stretch>
        </p:blipFill>
        <p:spPr>
          <a:xfrm>
            <a:off x="1626235" y="974725"/>
            <a:ext cx="10549890" cy="49085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6463030" y="2969260"/>
            <a:ext cx="452120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7588885" y="2393315"/>
            <a:ext cx="4555490" cy="3813175"/>
          </a:xfrm>
          <a:prstGeom prst="wedgeRoundRectCallout">
            <a:avLst>
              <a:gd name="adj1" fmla="val -63939"/>
              <a:gd name="adj2" fmla="val -2986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6.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点击下拉框选择最小使用单位或选择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其他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需自行填写最小使用单位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此处填写该产品最小使用单位，如产品规格型号中包含了个规格包装也要填写最小使用单位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样例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1: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某产品，规格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:(L-6)L(6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枚装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)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使用单位为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枚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样例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2: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某产品，规格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:3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枚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/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套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M(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中号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)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型号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:PAZJ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此产品最小使用单位为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枚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" y="698500"/>
            <a:ext cx="160655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225"/>
          <a:stretch>
            <a:fillRect/>
          </a:stretch>
        </p:blipFill>
        <p:spPr>
          <a:xfrm>
            <a:off x="1642745" y="644525"/>
            <a:ext cx="10507980" cy="55689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2842260" y="4140200"/>
            <a:ext cx="747395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4276090" y="1424940"/>
            <a:ext cx="4213225" cy="2298700"/>
          </a:xfrm>
          <a:prstGeom prst="wedgeRoundRectCallout">
            <a:avLst>
              <a:gd name="adj1" fmla="val -68598"/>
              <a:gd name="adj2" fmla="val 634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7.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如选择有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各省价格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需上传所有价格信息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注意：①我市省级及省际联盟范围内产品如在外省有中选价，申报价格应包括各省级带量采购中选价格及统一挂网价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②其他产品申报价格应包括各省级统一挂网价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10486390" y="4459605"/>
            <a:ext cx="747395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998980" y="4658360"/>
            <a:ext cx="8044815" cy="65976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9264015" y="2759710"/>
            <a:ext cx="2506345" cy="981075"/>
          </a:xfrm>
          <a:prstGeom prst="wedgeRoundRectCallout">
            <a:avLst>
              <a:gd name="adj1" fmla="val -87699"/>
              <a:gd name="adj2" fmla="val 14262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1230610" y="4912360"/>
            <a:ext cx="335915" cy="391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9264015" y="2759710"/>
            <a:ext cx="2506345" cy="981075"/>
          </a:xfrm>
          <a:prstGeom prst="wedgeRoundRectCallout">
            <a:avLst>
              <a:gd name="adj1" fmla="val 12908"/>
              <a:gd name="adj2" fmla="val 12106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8.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“+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新增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并填写各省价格及相关数据并【保存】，多条价格信息可多次点击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“+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新增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9060180" y="5575935"/>
            <a:ext cx="2506345" cy="483870"/>
          </a:xfrm>
          <a:prstGeom prst="wedgeRoundRectCallout">
            <a:avLst>
              <a:gd name="adj1" fmla="val 43742"/>
              <a:gd name="adj2" fmla="val -10328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9.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保存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此条填报数据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" y="644525"/>
            <a:ext cx="160655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0875"/>
            <a:ext cx="1606550" cy="546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2955" r="-209"/>
          <a:stretch>
            <a:fillRect/>
          </a:stretch>
        </p:blipFill>
        <p:spPr>
          <a:xfrm>
            <a:off x="1572895" y="650875"/>
            <a:ext cx="10593705" cy="55562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价格申报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7801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1673860" y="5934075"/>
            <a:ext cx="443865" cy="313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0944860" y="4912360"/>
            <a:ext cx="335915" cy="391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8793480" y="5575935"/>
            <a:ext cx="2506345" cy="483870"/>
          </a:xfrm>
          <a:prstGeom prst="wedgeRoundRectCallout">
            <a:avLst>
              <a:gd name="adj1" fmla="val 43742"/>
              <a:gd name="adj2" fmla="val -10328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可点击【删除】此条填报数据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1758950" y="4428490"/>
            <a:ext cx="2506345" cy="483870"/>
          </a:xfrm>
          <a:prstGeom prst="wedgeRoundRectCallout">
            <a:avLst>
              <a:gd name="adj1" fmla="val -47643"/>
              <a:gd name="adj2" fmla="val 23254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保存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可保存该产品填报数据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3569335" y="5763260"/>
            <a:ext cx="2506345" cy="483870"/>
          </a:xfrm>
          <a:prstGeom prst="wedgeRoundRectCallout">
            <a:avLst>
              <a:gd name="adj1" fmla="val -86230"/>
              <a:gd name="adj2" fmla="val -419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10.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可提交该产品的申报数据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2195195" y="5934075"/>
            <a:ext cx="423545" cy="2730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2.xml><?xml version="1.0" encoding="utf-8"?>
<p:tagLst xmlns:p="http://schemas.openxmlformats.org/presentationml/2006/main">
  <p:tag name="KSO_WPP_MARK_KEY" val="ed2939cf-1fbb-426c-80fd-2bc32c5bfe8b"/>
  <p:tag name="COMMONDATA" val="eyJoZGlkIjoiZmE5N2UwM2RmZTk2NzlkMGQ5NWI2YTU1ZjNiMzc5Yj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WPS 演示</Application>
  <PresentationFormat>宽屏</PresentationFormat>
  <Paragraphs>93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Calibri Light</vt:lpstr>
      <vt:lpstr>微软雅黑</vt:lpstr>
      <vt:lpstr>Verdana</vt:lpstr>
      <vt:lpstr>Arial Unicode MS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价格申报</vt:lpstr>
      <vt:lpstr>挂网承诺书签订</vt:lpstr>
      <vt:lpstr>价格申报</vt:lpstr>
      <vt:lpstr>价格申报</vt:lpstr>
      <vt:lpstr>价格申报</vt:lpstr>
      <vt:lpstr>价格申报</vt:lpstr>
      <vt:lpstr>价格申报</vt:lpstr>
      <vt:lpstr>价格申报</vt:lpstr>
      <vt:lpstr>价格申报</vt:lpstr>
      <vt:lpstr>挂网产品激活</vt:lpstr>
      <vt:lpstr>PowerPoint 演示文稿</vt:lpstr>
    </vt:vector>
  </TitlesOfParts>
  <Company>www.dadighost.com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小瑾</cp:lastModifiedBy>
  <cp:revision>780</cp:revision>
  <dcterms:created xsi:type="dcterms:W3CDTF">2017-12-20T16:14:00Z</dcterms:created>
  <dcterms:modified xsi:type="dcterms:W3CDTF">2025-04-09T03:43:00Z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9C57A18879A745BF89B7FE38B86D2217_12</vt:lpwstr>
  </property>
</Properties>
</file>