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  <p:sldMasterId id="2147483657" r:id="rId4"/>
    <p:sldMasterId id="2147483660" r:id="rId5"/>
    <p:sldMasterId id="2147483663" r:id="rId6"/>
    <p:sldMasterId id="2147483667" r:id="rId7"/>
  </p:sldMasterIdLst>
  <p:notesMasterIdLst>
    <p:notesMasterId r:id="rId15"/>
  </p:notesMasterIdLst>
  <p:handoutMasterIdLst>
    <p:handoutMasterId r:id="rId16"/>
  </p:handoutMasterIdLst>
  <p:sldIdLst>
    <p:sldId id="698" r:id="rId8"/>
    <p:sldId id="681" r:id="rId9"/>
    <p:sldId id="709" r:id="rId10"/>
    <p:sldId id="710" r:id="rId11"/>
    <p:sldId id="711" r:id="rId12"/>
    <p:sldId id="712" r:id="rId13"/>
    <p:sldId id="261" r:id="rId14"/>
  </p:sldIdLst>
  <p:sldSz cx="12192000" cy="6858000"/>
  <p:notesSz cx="7104063" cy="10234613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93878" autoAdjust="0"/>
  </p:normalViewPr>
  <p:slideViewPr>
    <p:cSldViewPr snapToGrid="0" showGuides="1">
      <p:cViewPr varScale="1">
        <p:scale>
          <a:sx n="94" d="100"/>
          <a:sy n="94" d="100"/>
        </p:scale>
        <p:origin x="226" y="82"/>
      </p:cViewPr>
      <p:guideLst>
        <p:guide orient="horz" pos="2160"/>
        <p:guide pos="298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048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4126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658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722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055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446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FAEB42-A73F-4F10-83F1-DBCF26DCCCC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32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72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2047875"/>
            <a:ext cx="9775825" cy="286232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第九批续约报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量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操作说明</a:t>
            </a:r>
            <a:r>
              <a:rPr lang="en-US" altLang="zh-CN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202180" y="4909185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医疗机构用户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en-US" altLang="zh-CN" dirty="0"/>
              <a:t>                   </a:t>
            </a:r>
            <a:endParaRPr lang="zh-CN" altLang="en-US" dirty="0"/>
          </a:p>
        </p:txBody>
      </p:sp>
      <p:sp>
        <p:nvSpPr>
          <p:cNvPr id="6" name="云形 5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defRPr/>
            </a:pPr>
            <a:r>
              <a:rPr lang="zh-CN" altLang="en-US" sz="32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第九批续约报量</a:t>
            </a:r>
          </a:p>
        </p:txBody>
      </p:sp>
      <p:sp>
        <p:nvSpPr>
          <p:cNvPr id="15364" name="标题 1"/>
          <p:cNvSpPr txBox="1">
            <a:spLocks noChangeArrowheads="1"/>
          </p:cNvSpPr>
          <p:nvPr/>
        </p:nvSpPr>
        <p:spPr bwMode="auto"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0" hangingPunct="0">
              <a:lnSpc>
                <a:spcPct val="90000"/>
              </a:lnSpc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第九批续约报</a:t>
            </a:r>
            <a:r>
              <a:rPr lang="zh-CN" altLang="en-US" sz="28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047"/>
            <a:ext cx="12192000" cy="5163296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第九批续约报量</a:t>
            </a: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矩形: 圆角 5"/>
          <p:cNvSpPr/>
          <p:nvPr/>
        </p:nvSpPr>
        <p:spPr>
          <a:xfrm>
            <a:off x="0" y="3885070"/>
            <a:ext cx="1258570" cy="259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标注 3"/>
          <p:cNvSpPr>
            <a:spLocks noChangeArrowheads="1"/>
          </p:cNvSpPr>
          <p:nvPr/>
        </p:nvSpPr>
        <p:spPr bwMode="auto">
          <a:xfrm>
            <a:off x="1591387" y="1631243"/>
            <a:ext cx="1940114" cy="748030"/>
          </a:xfrm>
          <a:prstGeom prst="wedgeRoundRectCallout">
            <a:avLst>
              <a:gd name="adj1" fmla="val -107870"/>
              <a:gd name="adj2" fmla="val 22197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第九批续约报量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菜单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0" name="矩形: 圆角 5"/>
          <p:cNvSpPr/>
          <p:nvPr/>
        </p:nvSpPr>
        <p:spPr>
          <a:xfrm>
            <a:off x="1483178" y="3074217"/>
            <a:ext cx="1309008" cy="364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标注 3"/>
          <p:cNvSpPr>
            <a:spLocks noChangeArrowheads="1"/>
          </p:cNvSpPr>
          <p:nvPr/>
        </p:nvSpPr>
        <p:spPr bwMode="auto">
          <a:xfrm>
            <a:off x="1716887" y="3994628"/>
            <a:ext cx="2788285" cy="641350"/>
          </a:xfrm>
          <a:prstGeom prst="wedgeRoundRectCallout">
            <a:avLst>
              <a:gd name="adj1" fmla="val -46134"/>
              <a:gd name="adj2" fmla="val -12291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该页面以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品种名称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形式展示报量列表，每个品种名称有一个代表规格。</a:t>
            </a:r>
          </a:p>
        </p:txBody>
      </p:sp>
      <p:sp>
        <p:nvSpPr>
          <p:cNvPr id="19" name="矩形: 圆角 5"/>
          <p:cNvSpPr/>
          <p:nvPr/>
        </p:nvSpPr>
        <p:spPr>
          <a:xfrm>
            <a:off x="5221751" y="3329899"/>
            <a:ext cx="1391320" cy="30137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圆角矩形标注 3"/>
          <p:cNvSpPr>
            <a:spLocks noChangeArrowheads="1"/>
          </p:cNvSpPr>
          <p:nvPr/>
        </p:nvSpPr>
        <p:spPr bwMode="auto">
          <a:xfrm>
            <a:off x="7288942" y="3885070"/>
            <a:ext cx="2825437" cy="860467"/>
          </a:xfrm>
          <a:prstGeom prst="wedgeRoundRectCallout">
            <a:avLst>
              <a:gd name="adj1" fmla="val -72364"/>
              <a:gd name="adj2" fmla="val -1035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按照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最小使用单位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（片、粒、支）填写对应产品的预采购量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  <a:sym typeface="+mn-ea"/>
              </a:rPr>
              <a:t>注：没有预采购量的产品须填写</a:t>
            </a:r>
            <a:r>
              <a:rPr lang="en-US" altLang="zh-CN" sz="1400" b="1" kern="0" dirty="0">
                <a:solidFill>
                  <a:srgbClr val="0070C0"/>
                </a:solidFill>
                <a:latin typeface="Verdana" panose="020B0604030504040204" pitchFamily="34" charset="0"/>
                <a:sym typeface="+mn-ea"/>
              </a:rPr>
              <a:t>0</a:t>
            </a: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  <a:sym typeface="+mn-ea"/>
              </a:rPr>
              <a:t>，否者无法提交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457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5607"/>
            <a:ext cx="12192000" cy="570683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94" y="3442153"/>
            <a:ext cx="2406702" cy="304029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第九批续约报量</a:t>
            </a: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圆角矩形标注 3"/>
          <p:cNvSpPr>
            <a:spLocks noChangeArrowheads="1"/>
          </p:cNvSpPr>
          <p:nvPr/>
        </p:nvSpPr>
        <p:spPr bwMode="auto">
          <a:xfrm>
            <a:off x="287407" y="1918607"/>
            <a:ext cx="4271657" cy="2645661"/>
          </a:xfrm>
          <a:prstGeom prst="wedgeRoundRectCallout">
            <a:avLst>
              <a:gd name="adj1" fmla="val 60857"/>
              <a:gd name="adj2" fmla="val 8306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填报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预采购量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低于对应品种上一年度历史采购量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80%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或高于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120%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需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提供合理性说明。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注意：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、预采购量以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代表规格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按照单支单片申报；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2</a:t>
            </a: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、系统自动将上一年度历史采购量写入预采购量中；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3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、</a:t>
            </a: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上一年度历史采购量</a:t>
            </a:r>
            <a:r>
              <a:rPr lang="zh-CN" altLang="en-US" sz="1400" b="1" kern="0" dirty="0" smtClean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为</a:t>
            </a:r>
            <a:r>
              <a:rPr lang="en-US" altLang="zh-CN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2024</a:t>
            </a: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年</a:t>
            </a:r>
            <a:r>
              <a:rPr lang="en-US" altLang="zh-CN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3</a:t>
            </a: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月</a:t>
            </a:r>
            <a:r>
              <a:rPr lang="en-US" altLang="zh-CN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19</a:t>
            </a: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日至</a:t>
            </a:r>
            <a:r>
              <a:rPr lang="en-US" altLang="zh-CN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2025</a:t>
            </a: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年</a:t>
            </a:r>
            <a:r>
              <a:rPr lang="en-US" altLang="zh-CN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3</a:t>
            </a: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月</a:t>
            </a:r>
            <a:r>
              <a:rPr lang="en-US" altLang="zh-CN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18</a:t>
            </a: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日同品种到货数据（包括中选、非中选产品）</a:t>
            </a:r>
          </a:p>
        </p:txBody>
      </p:sp>
      <p:sp>
        <p:nvSpPr>
          <p:cNvPr id="22" name="矩形: 圆角 5"/>
          <p:cNvSpPr/>
          <p:nvPr/>
        </p:nvSpPr>
        <p:spPr>
          <a:xfrm>
            <a:off x="5164207" y="3417994"/>
            <a:ext cx="2150993" cy="30644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圆角矩形标注 3"/>
          <p:cNvSpPr>
            <a:spLocks noChangeArrowheads="1"/>
          </p:cNvSpPr>
          <p:nvPr/>
        </p:nvSpPr>
        <p:spPr bwMode="auto">
          <a:xfrm>
            <a:off x="7375882" y="1472843"/>
            <a:ext cx="2896540" cy="1537208"/>
          </a:xfrm>
          <a:prstGeom prst="wedgeRoundRectCallout">
            <a:avLst>
              <a:gd name="adj1" fmla="val 50846"/>
              <a:gd name="adj2" fmla="val 7262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3.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选择“合理性说明分类”并填写合理性说明后，点击 “保存备注”按钮保存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合理性说明内容。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注意：</a:t>
            </a:r>
            <a:endParaRPr lang="en-US" altLang="zh-CN" sz="1400" b="1" kern="0" dirty="0">
              <a:solidFill>
                <a:srgbClr val="00B0F0"/>
              </a:solidFill>
              <a:latin typeface="Verdana" panose="020B0604030504040204" pitchFamily="34" charset="0"/>
              <a:sym typeface="+mn-ea"/>
            </a:endParaRPr>
          </a:p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选择“合理性说明分类”后须在后列文本框内填写“合理性说明”进行情况说明</a:t>
            </a:r>
          </a:p>
        </p:txBody>
      </p:sp>
      <p:sp>
        <p:nvSpPr>
          <p:cNvPr id="18" name="矩形: 圆角 5"/>
          <p:cNvSpPr/>
          <p:nvPr/>
        </p:nvSpPr>
        <p:spPr>
          <a:xfrm>
            <a:off x="8758458" y="3515076"/>
            <a:ext cx="2132699" cy="16937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93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343"/>
            <a:ext cx="12192000" cy="5594277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第九批续约报量</a:t>
            </a: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矩形: 圆角 5"/>
          <p:cNvSpPr/>
          <p:nvPr/>
        </p:nvSpPr>
        <p:spPr>
          <a:xfrm>
            <a:off x="9642021" y="3087536"/>
            <a:ext cx="634683" cy="2652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标注 3"/>
          <p:cNvSpPr>
            <a:spLocks noChangeArrowheads="1"/>
          </p:cNvSpPr>
          <p:nvPr/>
        </p:nvSpPr>
        <p:spPr bwMode="auto">
          <a:xfrm>
            <a:off x="5871790" y="2098339"/>
            <a:ext cx="2887980" cy="610235"/>
          </a:xfrm>
          <a:prstGeom prst="wedgeRoundRectCallout">
            <a:avLst>
              <a:gd name="adj1" fmla="val 80082"/>
              <a:gd name="adj2" fmla="val 13509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查看填报结果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】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可查看填报完成的填报结果并导出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pdf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文件</a:t>
            </a:r>
          </a:p>
        </p:txBody>
      </p:sp>
      <p:sp>
        <p:nvSpPr>
          <p:cNvPr id="12" name="矩形: 圆角 5"/>
          <p:cNvSpPr/>
          <p:nvPr/>
        </p:nvSpPr>
        <p:spPr>
          <a:xfrm>
            <a:off x="11026689" y="3104310"/>
            <a:ext cx="942154" cy="248493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7592786" y="4086346"/>
            <a:ext cx="3396427" cy="1489859"/>
          </a:xfrm>
          <a:prstGeom prst="wedgeRoundRectCallout">
            <a:avLst>
              <a:gd name="adj1" fmla="val 60129"/>
              <a:gd name="adj2" fmla="val -9060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完成预采购量申报工作后点击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批量提交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按钮对当前组提交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提交后</a:t>
            </a:r>
            <a:r>
              <a:rPr lang="zh-CN" altLang="en-US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可点击</a:t>
            </a:r>
            <a:r>
              <a:rPr lang="en-US" altLang="zh-CN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批量退回</a:t>
            </a:r>
            <a:r>
              <a:rPr lang="en-US" altLang="zh-CN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撤回修改</a:t>
            </a:r>
            <a:endParaRPr lang="en-US" altLang="zh-CN" sz="14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4" name="圆角矩形标注 3"/>
          <p:cNvSpPr>
            <a:spLocks noChangeArrowheads="1"/>
          </p:cNvSpPr>
          <p:nvPr/>
        </p:nvSpPr>
        <p:spPr bwMode="auto">
          <a:xfrm>
            <a:off x="8814163" y="2103185"/>
            <a:ext cx="2887980" cy="610235"/>
          </a:xfrm>
          <a:prstGeom prst="wedgeRoundRectCallout">
            <a:avLst>
              <a:gd name="adj1" fmla="val 5861"/>
              <a:gd name="adj2" fmla="val 11169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导出报量目录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】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可导出本次报量目录的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excel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文件，供医院开会讨论使用。</a:t>
            </a:r>
          </a:p>
        </p:txBody>
      </p:sp>
      <p:sp>
        <p:nvSpPr>
          <p:cNvPr id="15" name="矩形: 圆角 5"/>
          <p:cNvSpPr/>
          <p:nvPr/>
        </p:nvSpPr>
        <p:spPr>
          <a:xfrm>
            <a:off x="10314180" y="3087536"/>
            <a:ext cx="675033" cy="2652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85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1023188"/>
            <a:ext cx="12192000" cy="4811623"/>
            <a:chOff x="0" y="1023188"/>
            <a:chExt cx="12192000" cy="4811623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9A7C7D12-7CA7-1AA1-5627-D32362A96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23188"/>
              <a:ext cx="12192000" cy="4811623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023188"/>
              <a:ext cx="1080958" cy="4811623"/>
            </a:xfrm>
            <a:prstGeom prst="rect">
              <a:avLst/>
            </a:prstGeom>
          </p:spPr>
        </p:pic>
      </p:grpSp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第九批续约报量</a:t>
            </a: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27801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矩形: 圆角 5"/>
          <p:cNvSpPr/>
          <p:nvPr/>
        </p:nvSpPr>
        <p:spPr>
          <a:xfrm>
            <a:off x="5201313" y="2898326"/>
            <a:ext cx="714726" cy="3194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2285191" y="3676536"/>
            <a:ext cx="2839720" cy="905510"/>
          </a:xfrm>
          <a:prstGeom prst="wedgeRoundRectCallout">
            <a:avLst>
              <a:gd name="adj1" fmla="val 60129"/>
              <a:gd name="adj2" fmla="val -9060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5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上传图片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，上传填报结果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PDF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文件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</a:rPr>
              <a:t>注意：文件请加盖单位公章，填写联系人与联系方式</a:t>
            </a:r>
          </a:p>
        </p:txBody>
      </p:sp>
      <p:sp>
        <p:nvSpPr>
          <p:cNvPr id="12" name="圆角矩形标注 3"/>
          <p:cNvSpPr>
            <a:spLocks noChangeArrowheads="1"/>
          </p:cNvSpPr>
          <p:nvPr/>
        </p:nvSpPr>
        <p:spPr bwMode="auto">
          <a:xfrm>
            <a:off x="8882234" y="3748231"/>
            <a:ext cx="2887980" cy="1983097"/>
          </a:xfrm>
          <a:prstGeom prst="wedgeRoundRectCallout">
            <a:avLst>
              <a:gd name="adj1" fmla="val -50253"/>
              <a:gd name="adj2" fmla="val -6273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6.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确定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，确认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提交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注意：</a:t>
            </a:r>
            <a:endParaRPr lang="en-US" altLang="zh-CN" sz="1400" b="1" kern="0" dirty="0">
              <a:solidFill>
                <a:srgbClr val="00B0F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1</a:t>
            </a: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、对填报</a:t>
            </a:r>
            <a:r>
              <a:rPr lang="en-US" altLang="zh-CN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“</a:t>
            </a: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预采购量</a:t>
            </a:r>
            <a:r>
              <a:rPr lang="en-US" altLang="zh-CN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低于历史预采购量需填写备注说明，不填写将无法提交</a:t>
            </a:r>
            <a:endParaRPr lang="en-US" altLang="zh-CN" sz="1400" b="1" kern="0" dirty="0">
              <a:solidFill>
                <a:srgbClr val="00B0F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2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、需完成“信息维护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-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医疗机构医保代码维护”本机构相关信息维护工作，否则无法提交。</a:t>
            </a:r>
          </a:p>
        </p:txBody>
      </p:sp>
      <p:sp>
        <p:nvSpPr>
          <p:cNvPr id="15" name="矩形: 圆角 5"/>
          <p:cNvSpPr/>
          <p:nvPr/>
        </p:nvSpPr>
        <p:spPr>
          <a:xfrm>
            <a:off x="8167508" y="3131488"/>
            <a:ext cx="714726" cy="3194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99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d2939cf-1fbb-426c-80fd-2bc32c5bfe8b"/>
  <p:tag name="COMMONDATA" val="eyJoZGlkIjoiZmE5N2UwM2RmZTk2NzlkMGQ5NWI2YTU1ZjNiMzc5Y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426</Words>
  <Application>Microsoft Office PowerPoint</Application>
  <PresentationFormat>宽屏</PresentationFormat>
  <Paragraphs>34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华文新魏</vt:lpstr>
      <vt:lpstr>宋体</vt:lpstr>
      <vt:lpstr>微软雅黑</vt:lpstr>
      <vt:lpstr>Arial</vt:lpstr>
      <vt:lpstr>Calibri</vt:lpstr>
      <vt:lpstr>Calibri Light</vt:lpstr>
      <vt:lpstr>Verdana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5_自定义设计方案</vt:lpstr>
      <vt:lpstr>PowerPoint 演示文稿</vt:lpstr>
      <vt:lpstr>                   </vt:lpstr>
      <vt:lpstr>第九批续约报量</vt:lpstr>
      <vt:lpstr>第九批续约报量</vt:lpstr>
      <vt:lpstr>第九批续约报量</vt:lpstr>
      <vt:lpstr>第九批续约报量</vt:lpstr>
      <vt:lpstr>PowerPoint 演示文稿</vt:lpstr>
    </vt:vector>
  </TitlesOfParts>
  <Company>www.dadighost.com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ELIAN-FM-JSJ707</cp:lastModifiedBy>
  <cp:revision>771</cp:revision>
  <dcterms:created xsi:type="dcterms:W3CDTF">2017-12-20T16:14:00Z</dcterms:created>
  <dcterms:modified xsi:type="dcterms:W3CDTF">2025-03-20T07:11:06Z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72BBA03DA3414CC9BD691542D72ABDB2_13</vt:lpwstr>
  </property>
</Properties>
</file>