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5" r:id="rId4"/>
    <p:sldMasterId id="2147483658" r:id="rId5"/>
  </p:sldMasterIdLst>
  <p:notesMasterIdLst>
    <p:notesMasterId r:id="rId13"/>
  </p:notesMasterIdLst>
  <p:handoutMasterIdLst>
    <p:handoutMasterId r:id="rId14"/>
  </p:handoutMasterIdLst>
  <p:sldIdLst>
    <p:sldId id="272" r:id="rId6"/>
    <p:sldId id="641" r:id="rId7"/>
    <p:sldId id="642" r:id="rId8"/>
    <p:sldId id="647" r:id="rId9"/>
    <p:sldId id="648" r:id="rId10"/>
    <p:sldId id="649" r:id="rId11"/>
    <p:sldId id="261" r:id="rId12"/>
  </p:sldIdLst>
  <p:sldSz cx="12192000" cy="6858000"/>
  <p:notesSz cx="7104063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4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2" y="144"/>
      </p:cViewPr>
      <p:guideLst>
        <p:guide orient="horz" pos="2044"/>
        <p:guide pos="28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9654F0C-CC63-4E38-B2C4-8FC8CF4A4C2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04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1B48EB-3752-43E0-A8C1-ABDC0AD6FA35}" type="datetimeFigureOut">
              <a:rPr lang="zh-CN" altLang="en-US"/>
              <a:t>2024/11/22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9A299F-E57C-4B91-9070-F0B0586775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451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 dirty="0">
                <a:solidFill>
                  <a:srgbClr val="FFFFFF"/>
                </a:solidFill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E825731-FFBB-4F3C-9D20-51BFE4B4801E}" type="datetimeFigureOut">
              <a:rPr lang="zh-CN" altLang="en-US"/>
              <a:t>2024/11/22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78EFF3F-8452-406F-9F53-F2F707D7D0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A5639C5-AB26-457D-91D5-A4B476DFC4AF}" type="datetimeFigureOut">
              <a:rPr lang="zh-CN" altLang="en-US"/>
              <a:t>2024/11/22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F84494-65F4-4624-AC91-B5CACA069A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1FCC899-4E5F-47C3-BD55-F4D95E706161}" type="datetimeFigureOut">
              <a:rPr lang="zh-CN" altLang="en-US"/>
              <a:t>2024/11/22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4379ECF-0D8C-47BF-B1B4-E689554F1F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 userDrawn="1"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</a:rPr>
              <a:t>版权所有：北京市医药集中采购服务中心</a:t>
            </a:r>
            <a:r>
              <a:rPr kumimoji="1" lang="en-US" altLang="zh-CN" sz="1200">
                <a:solidFill>
                  <a:schemeClr val="bg1"/>
                </a:solidFill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 userDrawn="1"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</a:rPr>
              <a:t>技术支持：北京医讯达科技有限公司 </a:t>
            </a:r>
          </a:p>
        </p:txBody>
      </p:sp>
      <p:pic>
        <p:nvPicPr>
          <p:cNvPr id="2054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8416915" y="1010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 userDrawn="1"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</a:rPr>
              <a:t>版权所有：北京市医药集中采购服务中心</a:t>
            </a:r>
            <a:r>
              <a:rPr kumimoji="1" lang="en-US" altLang="zh-CN" sz="1200">
                <a:solidFill>
                  <a:schemeClr val="bg1"/>
                </a:solidFill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2782888" y="6361113"/>
            <a:ext cx="3732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5338"/>
            <a:ext cx="12192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 userDrawn="1"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 dirty="0">
                <a:solidFill>
                  <a:srgbClr val="FFFFFF"/>
                </a:solidFill>
              </a:rPr>
              <a:t>技术支持：南京易联阳光信息技术股份有限公司</a:t>
            </a:r>
          </a:p>
        </p:txBody>
      </p:sp>
      <p:pic>
        <p:nvPicPr>
          <p:cNvPr id="3079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452563"/>
            <a:ext cx="5181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81038"/>
            <a:ext cx="82581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6226175"/>
            <a:ext cx="23256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 userDrawn="1"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</a:rPr>
              <a:t>版权所有：北京市医药集中采购服务中心</a:t>
            </a:r>
            <a:r>
              <a:rPr kumimoji="1" lang="en-US" altLang="zh-CN" sz="1200">
                <a:solidFill>
                  <a:schemeClr val="bg1"/>
                </a:solidFill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 userDrawn="1"/>
        </p:nvSpPr>
        <p:spPr bwMode="auto">
          <a:xfrm>
            <a:off x="2782888" y="6361113"/>
            <a:ext cx="3732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5338"/>
            <a:ext cx="12192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本框 10"/>
          <p:cNvSpPr txBox="1">
            <a:spLocks noChangeArrowheads="1"/>
          </p:cNvSpPr>
          <p:nvPr userDrawn="1"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 dirty="0">
                <a:solidFill>
                  <a:srgbClr val="FFFFFF"/>
                </a:solidFill>
              </a:rPr>
              <a:t>技术支持：南京易联阳光信息技术股份有限公司</a:t>
            </a:r>
          </a:p>
        </p:txBody>
      </p:sp>
      <p:pic>
        <p:nvPicPr>
          <p:cNvPr id="5127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8416915" y="1010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379913" y="1995949"/>
            <a:ext cx="9891915" cy="2042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北京市药品和医用耗材招采管理子系统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医疗机构医保代码维护操作说明</a:t>
            </a:r>
          </a:p>
        </p:txBody>
      </p:sp>
      <p:sp>
        <p:nvSpPr>
          <p:cNvPr id="12291" name="文本框 1"/>
          <p:cNvSpPr txBox="1">
            <a:spLocks noChangeArrowheads="1"/>
          </p:cNvSpPr>
          <p:nvPr/>
        </p:nvSpPr>
        <p:spPr bwMode="auto">
          <a:xfrm>
            <a:off x="2022475" y="410845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医疗机构用户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5"/>
            <a:ext cx="12192000" cy="4476750"/>
          </a:xfrm>
          <a:prstGeom prst="rect">
            <a:avLst/>
          </a:prstGeom>
        </p:spPr>
      </p:pic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5403577" y="1801506"/>
            <a:ext cx="1290637" cy="1284593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7" name="圆角矩形标注 3"/>
          <p:cNvSpPr>
            <a:spLocks noChangeArrowheads="1"/>
          </p:cNvSpPr>
          <p:nvPr/>
        </p:nvSpPr>
        <p:spPr bwMode="auto">
          <a:xfrm>
            <a:off x="7528423" y="2194731"/>
            <a:ext cx="2046288" cy="693737"/>
          </a:xfrm>
          <a:prstGeom prst="wedgeRoundRectCallout">
            <a:avLst>
              <a:gd name="adj1" fmla="val -74936"/>
              <a:gd name="adj2" fmla="val -36688"/>
              <a:gd name="adj3" fmla="val 16667"/>
            </a:avLst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、点击“药品交易结算”按钮</a:t>
            </a:r>
          </a:p>
        </p:txBody>
      </p:sp>
      <p:sp>
        <p:nvSpPr>
          <p:cNvPr id="16388" name="文本框 25"/>
          <p:cNvSpPr txBox="1">
            <a:spLocks noChangeArrowheads="1"/>
          </p:cNvSpPr>
          <p:nvPr/>
        </p:nvSpPr>
        <p:spPr bwMode="auto">
          <a:xfrm>
            <a:off x="828675" y="149225"/>
            <a:ext cx="533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</a:p>
        </p:txBody>
      </p:sp>
    </p:spTree>
    <p:extLst>
      <p:ext uri="{BB962C8B-B14F-4D97-AF65-F5344CB8AC3E}">
        <p14:creationId xmlns:p14="http://schemas.microsoft.com/office/powerpoint/2010/main" val="236802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94"/>
            <a:ext cx="12115800" cy="5498066"/>
          </a:xfrm>
          <a:prstGeom prst="rect">
            <a:avLst/>
          </a:prstGeom>
        </p:spPr>
      </p:pic>
      <p:sp>
        <p:nvSpPr>
          <p:cNvPr id="3" name="圆角矩形标注 38"/>
          <p:cNvSpPr>
            <a:spLocks noChangeArrowheads="1"/>
          </p:cNvSpPr>
          <p:nvPr/>
        </p:nvSpPr>
        <p:spPr bwMode="auto">
          <a:xfrm>
            <a:off x="1742440" y="5178352"/>
            <a:ext cx="2455863" cy="681038"/>
          </a:xfrm>
          <a:prstGeom prst="wedgeRoundRectCallout">
            <a:avLst>
              <a:gd name="adj1" fmla="val -47265"/>
              <a:gd name="adj2" fmla="val -8134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1. 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信息维护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】-【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医疗机构医保代码维护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】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96850" y="4756893"/>
            <a:ext cx="14097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5541" name="文本框 25"/>
          <p:cNvSpPr txBox="1">
            <a:spLocks noChangeArrowheads="1"/>
          </p:cNvSpPr>
          <p:nvPr/>
        </p:nvSpPr>
        <p:spPr bwMode="auto">
          <a:xfrm>
            <a:off x="828675" y="149225"/>
            <a:ext cx="533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医疗机构医保代码维护</a:t>
            </a:r>
          </a:p>
        </p:txBody>
      </p:sp>
      <p:sp>
        <p:nvSpPr>
          <p:cNvPr id="7" name="圆角矩形标注 38"/>
          <p:cNvSpPr>
            <a:spLocks noChangeArrowheads="1"/>
          </p:cNvSpPr>
          <p:nvPr/>
        </p:nvSpPr>
        <p:spPr bwMode="auto">
          <a:xfrm>
            <a:off x="4146233" y="3908929"/>
            <a:ext cx="4575615" cy="931092"/>
          </a:xfrm>
          <a:prstGeom prst="wedgeRoundRectCallout">
            <a:avLst>
              <a:gd name="adj1" fmla="val -40888"/>
              <a:gd name="adj2" fmla="val -10422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方法一：手动填写和选择“医疗机构代码”“统一社会信用代码”“经营性质”“医保区划”“医院等级”“经济类型”，</a:t>
            </a: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注：</a:t>
            </a:r>
            <a:r>
              <a:rPr lang="en-US" altLang="zh-CN" sz="1400" b="1" kern="0" dirty="0">
                <a:solidFill>
                  <a:srgbClr val="0070C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※</a:t>
            </a: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为必填项</a:t>
            </a:r>
          </a:p>
        </p:txBody>
      </p:sp>
      <p:sp>
        <p:nvSpPr>
          <p:cNvPr id="8" name="矩形: 圆角 5"/>
          <p:cNvSpPr/>
          <p:nvPr/>
        </p:nvSpPr>
        <p:spPr>
          <a:xfrm>
            <a:off x="10614661" y="5859391"/>
            <a:ext cx="586740" cy="4125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: 圆角 5"/>
          <p:cNvSpPr/>
          <p:nvPr/>
        </p:nvSpPr>
        <p:spPr>
          <a:xfrm>
            <a:off x="2354580" y="1853202"/>
            <a:ext cx="9486900" cy="14793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矩形标注 38"/>
          <p:cNvSpPr>
            <a:spLocks noChangeArrowheads="1"/>
          </p:cNvSpPr>
          <p:nvPr/>
        </p:nvSpPr>
        <p:spPr bwMode="auto">
          <a:xfrm>
            <a:off x="8039100" y="5080388"/>
            <a:ext cx="2425186" cy="779002"/>
          </a:xfrm>
          <a:prstGeom prst="wedgeRoundRectCallout">
            <a:avLst>
              <a:gd name="adj1" fmla="val 52056"/>
              <a:gd name="adj2" fmla="val 7370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3.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点击“保存”按钮，提交填写的信息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57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94"/>
            <a:ext cx="12115800" cy="5498066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196850" y="4756893"/>
            <a:ext cx="14097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5541" name="文本框 25"/>
          <p:cNvSpPr txBox="1">
            <a:spLocks noChangeArrowheads="1"/>
          </p:cNvSpPr>
          <p:nvPr/>
        </p:nvSpPr>
        <p:spPr bwMode="auto">
          <a:xfrm>
            <a:off x="828675" y="149225"/>
            <a:ext cx="5337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医疗机构医保代码维护</a:t>
            </a:r>
          </a:p>
        </p:txBody>
      </p:sp>
      <p:sp>
        <p:nvSpPr>
          <p:cNvPr id="10" name="矩形: 圆角 5"/>
          <p:cNvSpPr/>
          <p:nvPr/>
        </p:nvSpPr>
        <p:spPr>
          <a:xfrm>
            <a:off x="11201400" y="1853202"/>
            <a:ext cx="640079" cy="4708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标注 38"/>
          <p:cNvSpPr>
            <a:spLocks noChangeArrowheads="1"/>
          </p:cNvSpPr>
          <p:nvPr/>
        </p:nvSpPr>
        <p:spPr bwMode="auto">
          <a:xfrm>
            <a:off x="8737601" y="2442587"/>
            <a:ext cx="2383691" cy="580104"/>
          </a:xfrm>
          <a:prstGeom prst="wedgeRoundRectCallout">
            <a:avLst>
              <a:gd name="adj1" fmla="val 43545"/>
              <a:gd name="adj2" fmla="val -9685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方法二：点击“查询”按钮，进入选择数据页面</a:t>
            </a:r>
          </a:p>
        </p:txBody>
      </p:sp>
    </p:spTree>
    <p:extLst>
      <p:ext uri="{BB962C8B-B14F-4D97-AF65-F5344CB8AC3E}">
        <p14:creationId xmlns:p14="http://schemas.microsoft.com/office/powerpoint/2010/main" val="385670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32" y="846049"/>
            <a:ext cx="12154924" cy="5425910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196850" y="4756893"/>
            <a:ext cx="14097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5541" name="文本框 25"/>
          <p:cNvSpPr txBox="1">
            <a:spLocks noChangeArrowheads="1"/>
          </p:cNvSpPr>
          <p:nvPr/>
        </p:nvSpPr>
        <p:spPr bwMode="auto">
          <a:xfrm>
            <a:off x="828675" y="149225"/>
            <a:ext cx="533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医疗机构医保代码维护</a:t>
            </a:r>
          </a:p>
        </p:txBody>
      </p:sp>
      <p:sp>
        <p:nvSpPr>
          <p:cNvPr id="7" name="圆角矩形标注 38"/>
          <p:cNvSpPr>
            <a:spLocks noChangeArrowheads="1"/>
          </p:cNvSpPr>
          <p:nvPr/>
        </p:nvSpPr>
        <p:spPr bwMode="auto">
          <a:xfrm>
            <a:off x="6705602" y="2340161"/>
            <a:ext cx="2821352" cy="837337"/>
          </a:xfrm>
          <a:prstGeom prst="wedgeRoundRectCallout">
            <a:avLst>
              <a:gd name="adj1" fmla="val -70542"/>
              <a:gd name="adj2" fmla="val 4069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输入医疗机构名称，检索医疗机构信息，从下表中选中本医疗机构，点击一下自动获取信息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: 圆角 5"/>
          <p:cNvSpPr/>
          <p:nvPr/>
        </p:nvSpPr>
        <p:spPr>
          <a:xfrm>
            <a:off x="3690816" y="2758830"/>
            <a:ext cx="2319215" cy="3371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1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76B262-8588-74D4-8614-8F8F2B697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481"/>
            <a:ext cx="12192000" cy="5649096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192816" y="5262750"/>
            <a:ext cx="14097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5541" name="文本框 25"/>
          <p:cNvSpPr txBox="1">
            <a:spLocks noChangeArrowheads="1"/>
          </p:cNvSpPr>
          <p:nvPr/>
        </p:nvSpPr>
        <p:spPr bwMode="auto">
          <a:xfrm>
            <a:off x="828675" y="149225"/>
            <a:ext cx="533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议价管理</a:t>
            </a:r>
          </a:p>
        </p:txBody>
      </p:sp>
      <p:sp>
        <p:nvSpPr>
          <p:cNvPr id="8" name="矩形: 圆角 5"/>
          <p:cNvSpPr/>
          <p:nvPr/>
        </p:nvSpPr>
        <p:spPr>
          <a:xfrm>
            <a:off x="10762391" y="6123815"/>
            <a:ext cx="586740" cy="4125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: 圆角 5"/>
          <p:cNvSpPr/>
          <p:nvPr/>
        </p:nvSpPr>
        <p:spPr>
          <a:xfrm>
            <a:off x="2260600" y="1972720"/>
            <a:ext cx="9665677" cy="14917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矩形标注 38"/>
          <p:cNvSpPr>
            <a:spLocks noChangeArrowheads="1"/>
          </p:cNvSpPr>
          <p:nvPr/>
        </p:nvSpPr>
        <p:spPr bwMode="auto">
          <a:xfrm>
            <a:off x="8337205" y="5143134"/>
            <a:ext cx="2425186" cy="779002"/>
          </a:xfrm>
          <a:prstGeom prst="wedgeRoundRectCallout">
            <a:avLst>
              <a:gd name="adj1" fmla="val 52056"/>
              <a:gd name="adj2" fmla="val 7370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3.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点击“保存”按钮，提交填写的信息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圆角矩形标注 38"/>
          <p:cNvSpPr>
            <a:spLocks noChangeArrowheads="1"/>
          </p:cNvSpPr>
          <p:nvPr/>
        </p:nvSpPr>
        <p:spPr bwMode="auto">
          <a:xfrm>
            <a:off x="3981939" y="3833839"/>
            <a:ext cx="3691401" cy="623861"/>
          </a:xfrm>
          <a:prstGeom prst="wedgeRoundRectCallout">
            <a:avLst>
              <a:gd name="adj1" fmla="val 43545"/>
              <a:gd name="adj2" fmla="val -9685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已自动获取选中的信息，可对信息进行修正，也可再次点击“查询”重新选择信息导入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标注 38"/>
          <p:cNvSpPr>
            <a:spLocks noChangeArrowheads="1"/>
          </p:cNvSpPr>
          <p:nvPr/>
        </p:nvSpPr>
        <p:spPr bwMode="auto">
          <a:xfrm>
            <a:off x="5248154" y="4673668"/>
            <a:ext cx="2425186" cy="623861"/>
          </a:xfrm>
          <a:prstGeom prst="wedgeRoundRectCallout">
            <a:avLst>
              <a:gd name="adj1" fmla="val 44164"/>
              <a:gd name="adj2" fmla="val -4189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</a:rPr>
              <a:t>注意：提交后可重复修改再次保存提交修正信息</a:t>
            </a:r>
          </a:p>
        </p:txBody>
      </p:sp>
    </p:spTree>
    <p:extLst>
      <p:ext uri="{BB962C8B-B14F-4D97-AF65-F5344CB8AC3E}">
        <p14:creationId xmlns:p14="http://schemas.microsoft.com/office/powerpoint/2010/main" val="100231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1"/>
          <p:cNvSpPr>
            <a:spLocks noChangeArrowheads="1"/>
          </p:cNvSpPr>
          <p:nvPr/>
        </p:nvSpPr>
        <p:spPr bwMode="auto">
          <a:xfrm>
            <a:off x="1106488" y="4679950"/>
            <a:ext cx="1003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195</Words>
  <Application>Microsoft Office PowerPoint</Application>
  <PresentationFormat>宽屏</PresentationFormat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www.dadighost.com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海超 刘</cp:lastModifiedBy>
  <cp:revision>882</cp:revision>
  <dcterms:created xsi:type="dcterms:W3CDTF">2021-12-05T09:05:53Z</dcterms:created>
  <dcterms:modified xsi:type="dcterms:W3CDTF">2024-11-22T01:24:55Z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2052-3.9.1.6204</vt:lpwstr>
  </property>
</Properties>
</file>