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57" r:id="rId4"/>
    <p:sldMasterId id="2147483660" r:id="rId5"/>
    <p:sldMasterId id="2147483663" r:id="rId6"/>
    <p:sldMasterId id="2147483668" r:id="rId7"/>
    <p:sldMasterId id="2147483671" r:id="rId8"/>
  </p:sldMasterIdLst>
  <p:notesMasterIdLst>
    <p:notesMasterId r:id="rId26"/>
  </p:notesMasterIdLst>
  <p:handoutMasterIdLst>
    <p:handoutMasterId r:id="rId27"/>
  </p:handoutMasterIdLst>
  <p:sldIdLst>
    <p:sldId id="272" r:id="rId9"/>
    <p:sldId id="683" r:id="rId10"/>
    <p:sldId id="684" r:id="rId11"/>
    <p:sldId id="614" r:id="rId12"/>
    <p:sldId id="664" r:id="rId13"/>
    <p:sldId id="680" r:id="rId14"/>
    <p:sldId id="690" r:id="rId15"/>
    <p:sldId id="691" r:id="rId16"/>
    <p:sldId id="681" r:id="rId17"/>
    <p:sldId id="685" r:id="rId18"/>
    <p:sldId id="686" r:id="rId19"/>
    <p:sldId id="687" r:id="rId20"/>
    <p:sldId id="692" r:id="rId21"/>
    <p:sldId id="693" r:id="rId22"/>
    <p:sldId id="694" r:id="rId23"/>
    <p:sldId id="689" r:id="rId24"/>
    <p:sldId id="261" r:id="rId25"/>
  </p:sldIdLst>
  <p:sldSz cx="12192000" cy="6858000"/>
  <p:notesSz cx="7104063" cy="10234613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2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5244"/>
  </p:normalViewPr>
  <p:slideViewPr>
    <p:cSldViewPr snapToGrid="0" showGuides="1">
      <p:cViewPr varScale="1">
        <p:scale>
          <a:sx n="151" d="100"/>
          <a:sy n="151" d="100"/>
        </p:scale>
        <p:origin x="426" y="144"/>
      </p:cViewPr>
      <p:guideLst>
        <p:guide orient="horz" pos="2074"/>
        <p:guide pos="29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51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396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529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05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95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1FCC899-4E5F-47C3-BD55-F4D95E706161}" type="datetimeFigureOut">
              <a:rPr lang="zh-CN" altLang="en-US">
                <a:solidFill>
                  <a:prstClr val="black"/>
                </a:solidFill>
              </a:rPr>
              <a:pPr>
                <a:defRPr/>
              </a:pPr>
              <a:t>2024/9/29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4379ECF-0D8C-47BF-B1B4-E689554F1F24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01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E825731-FFBB-4F3C-9D20-51BFE4B4801E}" type="datetimeFigureOut">
              <a:rPr lang="zh-CN" altLang="en-US">
                <a:solidFill>
                  <a:prstClr val="black"/>
                </a:solidFill>
              </a:rPr>
              <a:pPr>
                <a:defRPr/>
              </a:pPr>
              <a:t>2024/9/29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78EFF3F-8452-406F-9F53-F2F707D7D0BC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8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 userDrawn="1"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defRPr/>
            </a:pPr>
            <a:r>
              <a:rPr kumimoji="1" lang="zh-CN" altLang="en-US" sz="1200">
                <a:solidFill>
                  <a:prstClr val="white"/>
                </a:solidFill>
              </a:rPr>
              <a:t>版权所有：北京市医药集中采购服务中心</a:t>
            </a:r>
            <a:r>
              <a:rPr kumimoji="1" lang="en-US" altLang="zh-CN" sz="1200">
                <a:solidFill>
                  <a:prstClr val="white"/>
                </a:solidFill>
              </a:rPr>
              <a:t>  ©2018 All rights reserved</a:t>
            </a:r>
            <a:endParaRPr kumimoji="1" lang="zh-CN" altLang="en-US" sz="1200">
              <a:solidFill>
                <a:prstClr val="white"/>
              </a:solidFill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 userDrawn="1"/>
        </p:nvSpPr>
        <p:spPr bwMode="auto">
          <a:xfrm>
            <a:off x="2782888" y="6361113"/>
            <a:ext cx="3732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defRPr/>
            </a:pPr>
            <a:r>
              <a:rPr kumimoji="1" lang="zh-CN" altLang="en-US" sz="1200">
                <a:solidFill>
                  <a:srgbClr val="FFFFFF"/>
                </a:solidFill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5338"/>
            <a:ext cx="12192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本框 10"/>
          <p:cNvSpPr txBox="1">
            <a:spLocks noChangeArrowheads="1"/>
          </p:cNvSpPr>
          <p:nvPr userDrawn="1"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defRPr/>
            </a:pPr>
            <a:r>
              <a:rPr kumimoji="1" lang="zh-CN" altLang="en-US" sz="1200" dirty="0">
                <a:solidFill>
                  <a:srgbClr val="FFFFFF"/>
                </a:solidFill>
              </a:rPr>
              <a:t>技术支持：南京易联阳光信息技术股份有限公司</a:t>
            </a:r>
          </a:p>
        </p:txBody>
      </p:sp>
      <p:pic>
        <p:nvPicPr>
          <p:cNvPr id="5127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8416915" y="1010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>
                <a:solidFill>
                  <a:prstClr val="white"/>
                </a:solidFill>
              </a:rPr>
              <a:t>药品和医用耗材招采管理子系统</a:t>
            </a:r>
          </a:p>
        </p:txBody>
      </p:sp>
    </p:spTree>
    <p:extLst>
      <p:ext uri="{BB962C8B-B14F-4D97-AF65-F5344CB8AC3E}">
        <p14:creationId xmlns:p14="http://schemas.microsoft.com/office/powerpoint/2010/main" val="382947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 userDrawn="1"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defRPr/>
            </a:pPr>
            <a:r>
              <a:rPr kumimoji="1" lang="zh-CN" altLang="en-US" sz="1200">
                <a:solidFill>
                  <a:prstClr val="white"/>
                </a:solidFill>
              </a:rPr>
              <a:t>版权所有：北京市医药集中采购服务中心</a:t>
            </a:r>
            <a:r>
              <a:rPr kumimoji="1" lang="en-US" altLang="zh-CN" sz="1200">
                <a:solidFill>
                  <a:prstClr val="white"/>
                </a:solidFill>
              </a:rPr>
              <a:t>  ©2018 All rights reserved</a:t>
            </a:r>
            <a:endParaRPr kumimoji="1" lang="zh-CN" altLang="en-US" sz="1200">
              <a:solidFill>
                <a:prstClr val="white"/>
              </a:solidFill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 userDrawn="1"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defRPr/>
            </a:pPr>
            <a:r>
              <a:rPr kumimoji="1" lang="zh-CN" altLang="en-US" sz="1200">
                <a:solidFill>
                  <a:srgbClr val="FFFFFF"/>
                </a:solidFill>
              </a:rPr>
              <a:t>技术支持：北京医讯达科技有限公司 </a:t>
            </a:r>
          </a:p>
        </p:txBody>
      </p:sp>
      <p:pic>
        <p:nvPicPr>
          <p:cNvPr id="2054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8416915" y="1010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>
                <a:solidFill>
                  <a:prstClr val="white"/>
                </a:solidFill>
              </a:rPr>
              <a:t>药品和医用耗材招采管理子系统</a:t>
            </a:r>
          </a:p>
        </p:txBody>
      </p:sp>
    </p:spTree>
    <p:extLst>
      <p:ext uri="{BB962C8B-B14F-4D97-AF65-F5344CB8AC3E}">
        <p14:creationId xmlns:p14="http://schemas.microsoft.com/office/powerpoint/2010/main" val="242925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12365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冠脉球囊和起搏器产品价格联动及增补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22475" y="410845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生产机构用户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3669382" y="2414337"/>
            <a:ext cx="4648450" cy="17047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prstClr val="white"/>
                </a:solidFill>
              </a:rPr>
              <a:t>起搏器</a:t>
            </a:r>
            <a:endParaRPr lang="en-US" altLang="zh-CN" sz="2400" b="1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r>
              <a:rPr lang="zh-CN" altLang="en-US" sz="2400" b="1" dirty="0">
                <a:solidFill>
                  <a:prstClr val="white"/>
                </a:solidFill>
              </a:rPr>
              <a:t>产品价格联动及增补</a:t>
            </a:r>
          </a:p>
        </p:txBody>
      </p:sp>
    </p:spTree>
    <p:extLst>
      <p:ext uri="{BB962C8B-B14F-4D97-AF65-F5344CB8AC3E}">
        <p14:creationId xmlns:p14="http://schemas.microsoft.com/office/powerpoint/2010/main" val="107902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056"/>
            <a:ext cx="12192000" cy="5199888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产品价格联动及增补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971408" y="3631257"/>
            <a:ext cx="9887484" cy="2891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8089900" y="2395059"/>
            <a:ext cx="3164423" cy="856704"/>
          </a:xfrm>
          <a:prstGeom prst="wedgeRoundRectCallout">
            <a:avLst>
              <a:gd name="adj1" fmla="val 50732"/>
              <a:gd name="adj2" fmla="val 8818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2.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选择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“起搏器类”，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项目阶段为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“价格联动及增补” 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并点击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详情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按钮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，进入操作页面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8488"/>
            <a:ext cx="1806066" cy="5653088"/>
          </a:xfrm>
          <a:prstGeom prst="rect">
            <a:avLst/>
          </a:prstGeom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1563276" y="1986336"/>
            <a:ext cx="1714250" cy="747811"/>
          </a:xfrm>
          <a:prstGeom prst="wedgeRoundRectCallout">
            <a:avLst>
              <a:gd name="adj1" fmla="val -61516"/>
              <a:gd name="adj2" fmla="val 7794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耗材招标管理的</a:t>
            </a:r>
            <a:r>
              <a:rPr kumimoji="0" lang="zh-CN" altLang="en-US" sz="1400" b="1" i="0" u="none" strike="noStrike" kern="0" cap="none" spc="0" normalizeH="0" baseline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带量采购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项目管理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220473" y="2823411"/>
            <a:ext cx="1053888" cy="315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9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97"/>
            <a:ext cx="12192000" cy="5380507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中选产品价格联动</a:t>
            </a:r>
          </a:p>
        </p:txBody>
      </p:sp>
      <p:sp>
        <p:nvSpPr>
          <p:cNvPr id="9" name="圆角矩形标注 38"/>
          <p:cNvSpPr/>
          <p:nvPr/>
        </p:nvSpPr>
        <p:spPr bwMode="auto">
          <a:xfrm>
            <a:off x="7721600" y="1784351"/>
            <a:ext cx="3072733" cy="1267388"/>
          </a:xfrm>
          <a:prstGeom prst="wedgeRoundRectCallout">
            <a:avLst>
              <a:gd name="adj1" fmla="val 58243"/>
              <a:gd name="adj2" fmla="val 7104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中选产品需要价格联动操作的，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价格联动申报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进入信息填写页面。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eaLnBrk="0" hangingPunct="0">
              <a:defRPr/>
            </a:pPr>
            <a:r>
              <a:rPr lang="zh-CN" altLang="en-US" sz="1400" b="1" dirty="0">
                <a:solidFill>
                  <a:srgbClr val="00B0F0"/>
                </a:solidFill>
                <a:latin typeface="+mn-ea"/>
                <a:ea typeface="+mn-ea"/>
              </a:rPr>
              <a:t>注：无价格联动需求（申报下调价格）的无需操作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矩形: 圆角 4"/>
          <p:cNvSpPr/>
          <p:nvPr/>
        </p:nvSpPr>
        <p:spPr>
          <a:xfrm>
            <a:off x="10914390" y="3299259"/>
            <a:ext cx="716136" cy="2540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2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237"/>
            <a:ext cx="12192000" cy="5620512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中选产品价格联动</a:t>
            </a:r>
          </a:p>
        </p:txBody>
      </p:sp>
      <p:sp>
        <p:nvSpPr>
          <p:cNvPr id="7" name="圆角矩形标注 38"/>
          <p:cNvSpPr/>
          <p:nvPr/>
        </p:nvSpPr>
        <p:spPr bwMode="auto">
          <a:xfrm>
            <a:off x="1628275" y="4359729"/>
            <a:ext cx="2966023" cy="1373722"/>
          </a:xfrm>
          <a:prstGeom prst="wedgeRoundRectCallout">
            <a:avLst>
              <a:gd name="adj1" fmla="val 80551"/>
              <a:gd name="adj2" fmla="val -2751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noProof="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选择“有”、“无”全国最低带量价格。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有最低价时，需要填写“价格来源省份”、“价格执行年份”、“价格项目名称”、“价格”</a:t>
            </a:r>
            <a:endParaRPr lang="en-US" altLang="zh-CN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7827580" y="5912461"/>
            <a:ext cx="2454959" cy="659166"/>
          </a:xfrm>
          <a:prstGeom prst="wedgeRoundRectCallout">
            <a:avLst>
              <a:gd name="adj1" fmla="val -75339"/>
              <a:gd name="adj2" fmla="val -27579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点击“保存”确认申报信息填写完成，回到产品报价列表</a:t>
            </a:r>
          </a:p>
        </p:txBody>
      </p:sp>
      <p:sp>
        <p:nvSpPr>
          <p:cNvPr id="10" name="矩形: 圆角 4"/>
          <p:cNvSpPr/>
          <p:nvPr/>
        </p:nvSpPr>
        <p:spPr>
          <a:xfrm>
            <a:off x="5446295" y="3785937"/>
            <a:ext cx="3152274" cy="1900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" name="矩形: 圆角 4"/>
          <p:cNvSpPr/>
          <p:nvPr/>
        </p:nvSpPr>
        <p:spPr>
          <a:xfrm>
            <a:off x="6598559" y="5861673"/>
            <a:ext cx="496062" cy="301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: 圆角 4"/>
          <p:cNvSpPr/>
          <p:nvPr/>
        </p:nvSpPr>
        <p:spPr>
          <a:xfrm>
            <a:off x="5590674" y="2943726"/>
            <a:ext cx="3007895" cy="7034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3" name="圆角矩形标注 38"/>
          <p:cNvSpPr/>
          <p:nvPr/>
        </p:nvSpPr>
        <p:spPr bwMode="auto">
          <a:xfrm>
            <a:off x="1628275" y="2526632"/>
            <a:ext cx="2966024" cy="1481508"/>
          </a:xfrm>
          <a:prstGeom prst="wedgeRoundRectCallout">
            <a:avLst>
              <a:gd name="adj1" fmla="val 84472"/>
              <a:gd name="adj2" fmla="val 2317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中选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产品申报下调价格，不可高于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限价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限价为当前挂网价格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，填写“拟供应价”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7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616"/>
            <a:ext cx="12192000" cy="5382768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非中选产品增补挂网</a:t>
            </a:r>
          </a:p>
        </p:txBody>
      </p:sp>
      <p:sp>
        <p:nvSpPr>
          <p:cNvPr id="10" name="矩形: 圆角 4"/>
          <p:cNvSpPr/>
          <p:nvPr/>
        </p:nvSpPr>
        <p:spPr>
          <a:xfrm>
            <a:off x="10887447" y="3434705"/>
            <a:ext cx="716136" cy="258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8108767" y="3802760"/>
            <a:ext cx="2454959" cy="701570"/>
          </a:xfrm>
          <a:prstGeom prst="wedgeRoundRectCallout">
            <a:avLst>
              <a:gd name="adj1" fmla="val 57916"/>
              <a:gd name="adj2" fmla="val -7873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非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中选产品点击</a:t>
            </a: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增补挂网申报</a:t>
            </a: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进入信息填写页面</a:t>
            </a:r>
          </a:p>
        </p:txBody>
      </p:sp>
    </p:spTree>
    <p:extLst>
      <p:ext uri="{BB962C8B-B14F-4D97-AF65-F5344CB8AC3E}">
        <p14:creationId xmlns:p14="http://schemas.microsoft.com/office/powerpoint/2010/main" val="208011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237"/>
            <a:ext cx="12192000" cy="5620512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非中选产品增补挂网</a:t>
            </a:r>
          </a:p>
        </p:txBody>
      </p:sp>
      <p:sp>
        <p:nvSpPr>
          <p:cNvPr id="7" name="圆角矩形标注 38"/>
          <p:cNvSpPr/>
          <p:nvPr/>
        </p:nvSpPr>
        <p:spPr bwMode="auto">
          <a:xfrm>
            <a:off x="1628275" y="4359729"/>
            <a:ext cx="2966023" cy="1373722"/>
          </a:xfrm>
          <a:prstGeom prst="wedgeRoundRectCallout">
            <a:avLst>
              <a:gd name="adj1" fmla="val 80551"/>
              <a:gd name="adj2" fmla="val -2751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noProof="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选择“有”、“无”全国最低带量价格。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有最低价时，需要填写“价格来源省份”、“价格执行年份”、“价格项目名称”、“价格”</a:t>
            </a:r>
            <a:endParaRPr lang="en-US" altLang="zh-CN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7827580" y="5912461"/>
            <a:ext cx="2454959" cy="659166"/>
          </a:xfrm>
          <a:prstGeom prst="wedgeRoundRectCallout">
            <a:avLst>
              <a:gd name="adj1" fmla="val -75339"/>
              <a:gd name="adj2" fmla="val -27579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点击“保存”确认申报信息填写完成，回到产品报价列表</a:t>
            </a:r>
          </a:p>
        </p:txBody>
      </p:sp>
      <p:sp>
        <p:nvSpPr>
          <p:cNvPr id="10" name="矩形: 圆角 4"/>
          <p:cNvSpPr/>
          <p:nvPr/>
        </p:nvSpPr>
        <p:spPr>
          <a:xfrm>
            <a:off x="5446295" y="3785937"/>
            <a:ext cx="3152274" cy="1900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" name="矩形: 圆角 4"/>
          <p:cNvSpPr/>
          <p:nvPr/>
        </p:nvSpPr>
        <p:spPr>
          <a:xfrm>
            <a:off x="6600827" y="5908740"/>
            <a:ext cx="496062" cy="301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: 圆角 4"/>
          <p:cNvSpPr/>
          <p:nvPr/>
        </p:nvSpPr>
        <p:spPr>
          <a:xfrm>
            <a:off x="5590674" y="3039403"/>
            <a:ext cx="3007895" cy="6077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3" name="圆角矩形标注 38"/>
          <p:cNvSpPr/>
          <p:nvPr/>
        </p:nvSpPr>
        <p:spPr bwMode="auto">
          <a:xfrm>
            <a:off x="1628275" y="2302042"/>
            <a:ext cx="2966024" cy="1706098"/>
          </a:xfrm>
          <a:prstGeom prst="wedgeRoundRectCallout">
            <a:avLst>
              <a:gd name="adj1" fmla="val 84472"/>
              <a:gd name="adj2" fmla="val 2317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非中选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产品报价，不可高于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限价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限价为同组中选产品的平均价格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及其他省级或省际联盟带量采购中选价格，填写“拟供应价”</a:t>
            </a:r>
            <a:endParaRPr lang="en-US" altLang="zh-CN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511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215"/>
            <a:ext cx="12192000" cy="5626732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产品价格联动及增补</a:t>
            </a:r>
          </a:p>
        </p:txBody>
      </p:sp>
      <p:sp>
        <p:nvSpPr>
          <p:cNvPr id="11" name="矩形: 圆角 4"/>
          <p:cNvSpPr/>
          <p:nvPr/>
        </p:nvSpPr>
        <p:spPr bwMode="auto">
          <a:xfrm>
            <a:off x="11481174" y="2287997"/>
            <a:ext cx="515149" cy="4051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8"/>
          <p:cNvSpPr/>
          <p:nvPr/>
        </p:nvSpPr>
        <p:spPr bwMode="auto">
          <a:xfrm>
            <a:off x="7748337" y="1797460"/>
            <a:ext cx="3199707" cy="981075"/>
          </a:xfrm>
          <a:prstGeom prst="wedgeRoundRectCallout">
            <a:avLst>
              <a:gd name="adj1" fmla="val 63195"/>
              <a:gd name="adj2" fmla="val 43403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12.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所有产品确认无误后点击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提交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按钮完成此次报价确认工作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R="0" lvl="0" eaLnBrk="0" hangingPunct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</a:rPr>
              <a:t>注意：提交后将无法修改请谨慎操作</a:t>
            </a:r>
          </a:p>
        </p:txBody>
      </p:sp>
      <p:sp>
        <p:nvSpPr>
          <p:cNvPr id="9" name="圆角矩形标注 38"/>
          <p:cNvSpPr/>
          <p:nvPr/>
        </p:nvSpPr>
        <p:spPr bwMode="auto">
          <a:xfrm>
            <a:off x="6565392" y="4023640"/>
            <a:ext cx="4025617" cy="1737079"/>
          </a:xfrm>
          <a:prstGeom prst="wedgeRoundRectCallout">
            <a:avLst>
              <a:gd name="adj1" fmla="val 54325"/>
              <a:gd name="adj2" fmla="val -68224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11.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对于未提交的产品可以修改报价状态。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①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已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报价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产品可以点击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lang="zh-CN" altLang="en-US" sz="1400" b="1" noProof="0" dirty="0">
                <a:solidFill>
                  <a:srgbClr val="0070C0"/>
                </a:solidFill>
                <a:latin typeface="+mn-ea"/>
                <a:ea typeface="+mn-ea"/>
              </a:rPr>
              <a:t>放弃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申报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按钮进行放弃操作，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已放弃产品可以点击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增补挂网申报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</a:rPr>
              <a:t>/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价格联动申报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按钮重新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进行申报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②报价与放弃申报是针对注册证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ea typeface="+mn-ea"/>
              </a:rPr>
              <a:t>+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型号的产品统一操作，此阶段不可选择具体规格型号（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ea typeface="+mn-ea"/>
              </a:rPr>
              <a:t>27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位编码）单独报价与放弃。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矩形: 圆角 4"/>
          <p:cNvSpPr/>
          <p:nvPr/>
        </p:nvSpPr>
        <p:spPr bwMode="auto">
          <a:xfrm>
            <a:off x="10739210" y="3116625"/>
            <a:ext cx="1107885" cy="3678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52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文本框 15"/>
          <p:cNvSpPr txBox="1">
            <a:spLocks noChangeArrowheads="1"/>
          </p:cNvSpPr>
          <p:nvPr/>
        </p:nvSpPr>
        <p:spPr bwMode="auto">
          <a:xfrm>
            <a:off x="4835191" y="2107396"/>
            <a:ext cx="1449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13318" name="文本框 19"/>
          <p:cNvSpPr txBox="1">
            <a:spLocks noChangeArrowheads="1"/>
          </p:cNvSpPr>
          <p:nvPr/>
        </p:nvSpPr>
        <p:spPr bwMode="auto">
          <a:xfrm>
            <a:off x="6284578" y="2129621"/>
            <a:ext cx="39262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100" dirty="0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冠脉球囊产品价格联动及增补</a:t>
            </a:r>
          </a:p>
        </p:txBody>
      </p:sp>
      <p:sp>
        <p:nvSpPr>
          <p:cNvPr id="27" name="等腰三角形 26"/>
          <p:cNvSpPr/>
          <p:nvPr/>
        </p:nvSpPr>
        <p:spPr>
          <a:xfrm rot="5400000" flipH="1">
            <a:off x="4317207" y="1908567"/>
            <a:ext cx="388937" cy="3397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3320" name="文本框 16"/>
          <p:cNvSpPr txBox="1">
            <a:spLocks noChangeArrowheads="1"/>
          </p:cNvSpPr>
          <p:nvPr/>
        </p:nvSpPr>
        <p:spPr bwMode="auto">
          <a:xfrm>
            <a:off x="4835190" y="3093614"/>
            <a:ext cx="1449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13321" name="文本框 20"/>
          <p:cNvSpPr txBox="1">
            <a:spLocks noChangeArrowheads="1"/>
          </p:cNvSpPr>
          <p:nvPr/>
        </p:nvSpPr>
        <p:spPr bwMode="auto">
          <a:xfrm>
            <a:off x="6284578" y="3009149"/>
            <a:ext cx="37898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dirty="0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起搏器产品价格联动及增补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 flipH="1">
            <a:off x="4317207" y="2659454"/>
            <a:ext cx="388938" cy="3397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5400000" flipH="1">
            <a:off x="4317207" y="3469079"/>
            <a:ext cx="388938" cy="3397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3327" name="文本框 1"/>
          <p:cNvSpPr txBox="1">
            <a:spLocks noChangeArrowheads="1"/>
          </p:cNvSpPr>
          <p:nvPr/>
        </p:nvSpPr>
        <p:spPr bwMode="auto">
          <a:xfrm>
            <a:off x="3125788" y="2027238"/>
            <a:ext cx="6778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    录</a:t>
            </a:r>
          </a:p>
        </p:txBody>
      </p:sp>
      <p:sp>
        <p:nvSpPr>
          <p:cNvPr id="25" name="等腰三角形 24"/>
          <p:cNvSpPr/>
          <p:nvPr/>
        </p:nvSpPr>
        <p:spPr>
          <a:xfrm rot="5400000" flipH="1">
            <a:off x="4320381" y="4202505"/>
            <a:ext cx="390525" cy="3381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70AD4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3581148" y="2180891"/>
            <a:ext cx="4576262" cy="18857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prstClr val="white"/>
                </a:solidFill>
              </a:rPr>
              <a:t>冠脉球囊</a:t>
            </a:r>
            <a:endParaRPr lang="en-US" altLang="zh-CN" sz="2400" b="1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r>
              <a:rPr lang="zh-CN" altLang="en-US" sz="2400" b="1" dirty="0">
                <a:solidFill>
                  <a:prstClr val="white"/>
                </a:solidFill>
              </a:rPr>
              <a:t>产品价格联动及增补</a:t>
            </a:r>
          </a:p>
        </p:txBody>
      </p:sp>
    </p:spTree>
    <p:extLst>
      <p:ext uri="{BB962C8B-B14F-4D97-AF65-F5344CB8AC3E}">
        <p14:creationId xmlns:p14="http://schemas.microsoft.com/office/powerpoint/2010/main" val="122546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490"/>
            <a:ext cx="12192000" cy="5195019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产品价格联动及增补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037348" y="3395907"/>
            <a:ext cx="9887484" cy="2891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8197516" y="2124219"/>
            <a:ext cx="3240957" cy="856704"/>
          </a:xfrm>
          <a:prstGeom prst="wedgeRoundRectCallout">
            <a:avLst>
              <a:gd name="adj1" fmla="val 50732"/>
              <a:gd name="adj2" fmla="val 8818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2.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选择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“冠脉药物球囊类”，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项目阶段为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“价格联动及增补” 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并点击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详情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按钮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，进入操作页面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8488"/>
            <a:ext cx="1806066" cy="5653088"/>
          </a:xfrm>
          <a:prstGeom prst="rect">
            <a:avLst/>
          </a:prstGeom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1563276" y="1986336"/>
            <a:ext cx="1714250" cy="747811"/>
          </a:xfrm>
          <a:prstGeom prst="wedgeRoundRectCallout">
            <a:avLst>
              <a:gd name="adj1" fmla="val -61516"/>
              <a:gd name="adj2" fmla="val 7794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耗材招标管理的</a:t>
            </a:r>
            <a:r>
              <a:rPr kumimoji="0" lang="zh-CN" altLang="en-US" sz="1400" b="1" i="0" u="none" strike="noStrike" kern="0" cap="none" spc="0" normalizeH="0" baseline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带量采购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项目管理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220473" y="2823411"/>
            <a:ext cx="1053888" cy="315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337"/>
            <a:ext cx="12192000" cy="5606716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中选产品价格联动</a:t>
            </a:r>
          </a:p>
        </p:txBody>
      </p:sp>
      <p:sp>
        <p:nvSpPr>
          <p:cNvPr id="13" name="矩形: 圆角 5"/>
          <p:cNvSpPr/>
          <p:nvPr/>
        </p:nvSpPr>
        <p:spPr>
          <a:xfrm>
            <a:off x="6205272" y="3422807"/>
            <a:ext cx="514350" cy="2708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标注 3"/>
          <p:cNvSpPr>
            <a:spLocks noChangeArrowheads="1"/>
          </p:cNvSpPr>
          <p:nvPr/>
        </p:nvSpPr>
        <p:spPr bwMode="auto">
          <a:xfrm>
            <a:off x="3042456" y="2182146"/>
            <a:ext cx="3419991" cy="869592"/>
          </a:xfrm>
          <a:prstGeom prst="wedgeRoundRectCallout">
            <a:avLst>
              <a:gd name="adj1" fmla="val 39919"/>
              <a:gd name="adj2" fmla="val 8602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规格型号数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数字，可以查看该企业此注册证下下所有产品（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位编码）信息。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375" y="3756598"/>
            <a:ext cx="9584952" cy="3353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26" y="3787417"/>
            <a:ext cx="1363579" cy="335309"/>
          </a:xfrm>
          <a:prstGeom prst="rect">
            <a:avLst/>
          </a:prstGeom>
        </p:spPr>
      </p:pic>
      <p:sp>
        <p:nvSpPr>
          <p:cNvPr id="10" name="矩形: 圆角 4"/>
          <p:cNvSpPr/>
          <p:nvPr/>
        </p:nvSpPr>
        <p:spPr>
          <a:xfrm>
            <a:off x="10865134" y="3785235"/>
            <a:ext cx="716136" cy="258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7829551" y="4305300"/>
            <a:ext cx="2810376" cy="1223846"/>
          </a:xfrm>
          <a:prstGeom prst="wedgeRoundRectCallout">
            <a:avLst>
              <a:gd name="adj1" fmla="val 57916"/>
              <a:gd name="adj2" fmla="val -7873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 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中选产品需要价格联动操作的，点击</a:t>
            </a: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价格联动申报</a:t>
            </a: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进入信息填写页面。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0" hangingPunct="0">
              <a:defRPr/>
            </a:pPr>
            <a:r>
              <a:rPr lang="zh-CN" altLang="en-US" sz="1400" b="1" dirty="0">
                <a:solidFill>
                  <a:srgbClr val="00B0F0"/>
                </a:solidFill>
                <a:latin typeface="+mn-ea"/>
                <a:ea typeface="+mn-ea"/>
              </a:rPr>
              <a:t>注：无价格联动需求（申报下调价格）的无需操作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714"/>
            <a:ext cx="12192000" cy="5589169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中选产品价格联动</a:t>
            </a:r>
          </a:p>
        </p:txBody>
      </p:sp>
      <p:sp>
        <p:nvSpPr>
          <p:cNvPr id="7" name="圆角矩形标注 38"/>
          <p:cNvSpPr/>
          <p:nvPr/>
        </p:nvSpPr>
        <p:spPr bwMode="auto">
          <a:xfrm>
            <a:off x="1628275" y="4359729"/>
            <a:ext cx="2966023" cy="1373722"/>
          </a:xfrm>
          <a:prstGeom prst="wedgeRoundRectCallout">
            <a:avLst>
              <a:gd name="adj1" fmla="val 80551"/>
              <a:gd name="adj2" fmla="val -2751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noProof="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选择“有”、“无”全国最低带量价格。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有最低价时，需要填写“价格来源省份”、“价格执行年份”、“价格项目名称”、“价格”</a:t>
            </a:r>
            <a:endParaRPr lang="en-US" altLang="zh-CN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7827580" y="5912461"/>
            <a:ext cx="2454959" cy="659166"/>
          </a:xfrm>
          <a:prstGeom prst="wedgeRoundRectCallout">
            <a:avLst>
              <a:gd name="adj1" fmla="val -75339"/>
              <a:gd name="adj2" fmla="val -27579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点击“保存”确认申报信息填写完成，回到产品报价列表</a:t>
            </a:r>
          </a:p>
        </p:txBody>
      </p:sp>
      <p:sp>
        <p:nvSpPr>
          <p:cNvPr id="10" name="矩形: 圆角 4"/>
          <p:cNvSpPr/>
          <p:nvPr/>
        </p:nvSpPr>
        <p:spPr>
          <a:xfrm>
            <a:off x="5446295" y="3785937"/>
            <a:ext cx="3152274" cy="1900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" name="矩形: 圆角 4"/>
          <p:cNvSpPr/>
          <p:nvPr/>
        </p:nvSpPr>
        <p:spPr>
          <a:xfrm>
            <a:off x="6600827" y="5908740"/>
            <a:ext cx="496062" cy="301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: 圆角 4"/>
          <p:cNvSpPr/>
          <p:nvPr/>
        </p:nvSpPr>
        <p:spPr>
          <a:xfrm>
            <a:off x="5590674" y="3039403"/>
            <a:ext cx="3007895" cy="6077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3" name="圆角矩形标注 38"/>
          <p:cNvSpPr/>
          <p:nvPr/>
        </p:nvSpPr>
        <p:spPr bwMode="auto">
          <a:xfrm>
            <a:off x="2645531" y="1771650"/>
            <a:ext cx="2276549" cy="1220490"/>
          </a:xfrm>
          <a:prstGeom prst="wedgeRoundRectCallout">
            <a:avLst>
              <a:gd name="adj1" fmla="val 74988"/>
              <a:gd name="adj2" fmla="val 66312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中选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产品申报下调价格，不可高于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限价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限价为当前挂网价格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，填写“拟供应价”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337"/>
            <a:ext cx="12192000" cy="5606716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非中选产品增补挂网</a:t>
            </a:r>
          </a:p>
        </p:txBody>
      </p:sp>
      <p:sp>
        <p:nvSpPr>
          <p:cNvPr id="13" name="矩形: 圆角 5"/>
          <p:cNvSpPr/>
          <p:nvPr/>
        </p:nvSpPr>
        <p:spPr>
          <a:xfrm>
            <a:off x="6205272" y="3422807"/>
            <a:ext cx="514350" cy="2708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标注 3"/>
          <p:cNvSpPr>
            <a:spLocks noChangeArrowheads="1"/>
          </p:cNvSpPr>
          <p:nvPr/>
        </p:nvSpPr>
        <p:spPr bwMode="auto">
          <a:xfrm>
            <a:off x="3042456" y="2182146"/>
            <a:ext cx="3419991" cy="869592"/>
          </a:xfrm>
          <a:prstGeom prst="wedgeRoundRectCallout">
            <a:avLst>
              <a:gd name="adj1" fmla="val 39919"/>
              <a:gd name="adj2" fmla="val 8602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规格型号数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数字，可以查看该企业此注册证下下所有产品（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位编码）信息。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375" y="3756598"/>
            <a:ext cx="9584952" cy="3353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26" y="3787417"/>
            <a:ext cx="1363579" cy="335309"/>
          </a:xfrm>
          <a:prstGeom prst="rect">
            <a:avLst/>
          </a:prstGeom>
        </p:spPr>
      </p:pic>
      <p:sp>
        <p:nvSpPr>
          <p:cNvPr id="10" name="矩形: 圆角 4"/>
          <p:cNvSpPr/>
          <p:nvPr/>
        </p:nvSpPr>
        <p:spPr>
          <a:xfrm>
            <a:off x="10887447" y="3434705"/>
            <a:ext cx="716136" cy="258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8108767" y="3802760"/>
            <a:ext cx="2454959" cy="701570"/>
          </a:xfrm>
          <a:prstGeom prst="wedgeRoundRectCallout">
            <a:avLst>
              <a:gd name="adj1" fmla="val 57916"/>
              <a:gd name="adj2" fmla="val -7873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非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中选产品需要增补中选挂网的，点击</a:t>
            </a: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增补挂网申报</a:t>
            </a: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进入信息填写页面</a:t>
            </a:r>
          </a:p>
        </p:txBody>
      </p:sp>
    </p:spTree>
    <p:extLst>
      <p:ext uri="{BB962C8B-B14F-4D97-AF65-F5344CB8AC3E}">
        <p14:creationId xmlns:p14="http://schemas.microsoft.com/office/powerpoint/2010/main" val="8025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714"/>
            <a:ext cx="12192000" cy="5589169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非中选产品增补挂网</a:t>
            </a:r>
          </a:p>
        </p:txBody>
      </p:sp>
      <p:sp>
        <p:nvSpPr>
          <p:cNvPr id="7" name="圆角矩形标注 38"/>
          <p:cNvSpPr/>
          <p:nvPr/>
        </p:nvSpPr>
        <p:spPr bwMode="auto">
          <a:xfrm>
            <a:off x="1628275" y="4359729"/>
            <a:ext cx="2966023" cy="1373722"/>
          </a:xfrm>
          <a:prstGeom prst="wedgeRoundRectCallout">
            <a:avLst>
              <a:gd name="adj1" fmla="val 80551"/>
              <a:gd name="adj2" fmla="val -2751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noProof="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选择“有”、“无”全国最低带量价格。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有最低价时，需要填写“价格来源省份”、“价格执行年份”、“价格项目名称”、“价格”</a:t>
            </a:r>
            <a:endParaRPr lang="en-US" altLang="zh-CN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7827580" y="5912461"/>
            <a:ext cx="2454959" cy="659166"/>
          </a:xfrm>
          <a:prstGeom prst="wedgeRoundRectCallout">
            <a:avLst>
              <a:gd name="adj1" fmla="val -75339"/>
              <a:gd name="adj2" fmla="val -27579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点击“保存”确认申报信息填写完成，回到产品报价列表</a:t>
            </a:r>
          </a:p>
        </p:txBody>
      </p:sp>
      <p:sp>
        <p:nvSpPr>
          <p:cNvPr id="10" name="矩形: 圆角 4"/>
          <p:cNvSpPr/>
          <p:nvPr/>
        </p:nvSpPr>
        <p:spPr>
          <a:xfrm>
            <a:off x="5446295" y="3785937"/>
            <a:ext cx="3152274" cy="1900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" name="矩形: 圆角 4"/>
          <p:cNvSpPr/>
          <p:nvPr/>
        </p:nvSpPr>
        <p:spPr>
          <a:xfrm>
            <a:off x="6600827" y="5908740"/>
            <a:ext cx="496062" cy="301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: 圆角 4"/>
          <p:cNvSpPr/>
          <p:nvPr/>
        </p:nvSpPr>
        <p:spPr>
          <a:xfrm>
            <a:off x="5590674" y="3039403"/>
            <a:ext cx="3007895" cy="6077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3" name="圆角矩形标注 38"/>
          <p:cNvSpPr/>
          <p:nvPr/>
        </p:nvSpPr>
        <p:spPr bwMode="auto">
          <a:xfrm>
            <a:off x="2552699" y="2033909"/>
            <a:ext cx="2359099" cy="1309389"/>
          </a:xfrm>
          <a:prstGeom prst="wedgeRoundRectCallout">
            <a:avLst>
              <a:gd name="adj1" fmla="val 78550"/>
              <a:gd name="adj2" fmla="val 43539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非中选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产品报价，不可高于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限价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限价为同组中选产品的平均价格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及其他省级或省际联盟带量采购中选价格，填写“拟供应价”</a:t>
            </a:r>
          </a:p>
        </p:txBody>
      </p:sp>
    </p:spTree>
    <p:extLst>
      <p:ext uri="{BB962C8B-B14F-4D97-AF65-F5344CB8AC3E}">
        <p14:creationId xmlns:p14="http://schemas.microsoft.com/office/powerpoint/2010/main" val="346458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753"/>
            <a:ext cx="12192000" cy="5694446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产品价格联动及增补</a:t>
            </a:r>
          </a:p>
        </p:txBody>
      </p:sp>
      <p:sp>
        <p:nvSpPr>
          <p:cNvPr id="11" name="矩形: 圆角 4"/>
          <p:cNvSpPr/>
          <p:nvPr/>
        </p:nvSpPr>
        <p:spPr bwMode="auto">
          <a:xfrm>
            <a:off x="11481174" y="2446841"/>
            <a:ext cx="515149" cy="4051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8"/>
          <p:cNvSpPr/>
          <p:nvPr/>
        </p:nvSpPr>
        <p:spPr bwMode="auto">
          <a:xfrm>
            <a:off x="7748337" y="1797460"/>
            <a:ext cx="3199707" cy="981075"/>
          </a:xfrm>
          <a:prstGeom prst="wedgeRoundRectCallout">
            <a:avLst>
              <a:gd name="adj1" fmla="val 63195"/>
              <a:gd name="adj2" fmla="val 43403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12.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所有产品确认无误后点击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提交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按钮完成此次报价确认工作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R="0" lvl="0" eaLnBrk="0" hangingPunct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</a:rPr>
              <a:t>注意：提交后将无法修改请谨慎操作</a:t>
            </a:r>
          </a:p>
        </p:txBody>
      </p:sp>
      <p:sp>
        <p:nvSpPr>
          <p:cNvPr id="9" name="圆角矩形标注 38"/>
          <p:cNvSpPr/>
          <p:nvPr/>
        </p:nvSpPr>
        <p:spPr bwMode="auto">
          <a:xfrm>
            <a:off x="6565392" y="4023640"/>
            <a:ext cx="4025617" cy="1737079"/>
          </a:xfrm>
          <a:prstGeom prst="wedgeRoundRectCallout">
            <a:avLst>
              <a:gd name="adj1" fmla="val 54325"/>
              <a:gd name="adj2" fmla="val -68224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11.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对于未提交的产品可以修改报价状态。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①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已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申报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产品可以点击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lang="zh-CN" altLang="en-US" sz="1400" b="1" noProof="0" dirty="0">
                <a:solidFill>
                  <a:srgbClr val="0070C0"/>
                </a:solidFill>
                <a:latin typeface="+mn-ea"/>
                <a:ea typeface="+mn-ea"/>
              </a:rPr>
              <a:t>放弃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申报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按钮进行放弃操作，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已放弃产品可以点击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增补挂网申报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</a:rPr>
              <a:t>/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价格联动申报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按钮重新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进行申报。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②报价与放弃申报是针对注册证的产品统一操作，此阶段不可选择具体规格型号（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ea typeface="+mn-ea"/>
              </a:rPr>
              <a:t>27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位编码）单独申报与放弃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矩形: 圆角 4"/>
          <p:cNvSpPr/>
          <p:nvPr/>
        </p:nvSpPr>
        <p:spPr bwMode="auto">
          <a:xfrm>
            <a:off x="10731189" y="3265644"/>
            <a:ext cx="1107885" cy="3678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56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36c08e0-ad72-4661-8aa5-d4db1f045ea0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849</Words>
  <Application>Microsoft Office PowerPoint</Application>
  <PresentationFormat>宽屏</PresentationFormat>
  <Paragraphs>63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PowerPoint 演示文稿</vt:lpstr>
      <vt:lpstr>PowerPoint 演示文稿</vt:lpstr>
      <vt:lpstr>PowerPoint 演示文稿</vt:lpstr>
      <vt:lpstr>产品价格联动及增补</vt:lpstr>
      <vt:lpstr>中选产品价格联动</vt:lpstr>
      <vt:lpstr>中选产品价格联动</vt:lpstr>
      <vt:lpstr>非中选产品增补挂网</vt:lpstr>
      <vt:lpstr>非中选产品增补挂网</vt:lpstr>
      <vt:lpstr>产品价格联动及增补</vt:lpstr>
      <vt:lpstr>PowerPoint 演示文稿</vt:lpstr>
      <vt:lpstr>产品价格联动及增补</vt:lpstr>
      <vt:lpstr>中选产品价格联动</vt:lpstr>
      <vt:lpstr>中选产品价格联动</vt:lpstr>
      <vt:lpstr>非中选产品增补挂网</vt:lpstr>
      <vt:lpstr>非中选产品增补挂网</vt:lpstr>
      <vt:lpstr>产品价格联动及增补</vt:lpstr>
      <vt:lpstr>PowerPoint 演示文稿</vt:lpstr>
    </vt:vector>
  </TitlesOfParts>
  <Company>www.dadighost.com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海超 刘</cp:lastModifiedBy>
  <cp:revision>770</cp:revision>
  <dcterms:created xsi:type="dcterms:W3CDTF">2017-12-20T16:14:00Z</dcterms:created>
  <dcterms:modified xsi:type="dcterms:W3CDTF">2024-09-29T09:49:00Z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384FB82601D44E28B80FFA9610D3A900</vt:lpwstr>
  </property>
</Properties>
</file>