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5" r:id="rId3"/>
    <p:sldMasterId id="2147483657" r:id="rId4"/>
    <p:sldMasterId id="2147483660" r:id="rId5"/>
    <p:sldMasterId id="2147483663" r:id="rId6"/>
  </p:sldMasterIdLst>
  <p:notesMasterIdLst>
    <p:notesMasterId r:id="rId12"/>
  </p:notesMasterIdLst>
  <p:handoutMasterIdLst>
    <p:handoutMasterId r:id="rId13"/>
  </p:handoutMasterIdLst>
  <p:sldIdLst>
    <p:sldId id="272" r:id="rId7"/>
    <p:sldId id="663" r:id="rId8"/>
    <p:sldId id="614" r:id="rId9"/>
    <p:sldId id="660" r:id="rId10"/>
    <p:sldId id="261" r:id="rId11"/>
  </p:sldIdLst>
  <p:sldSz cx="12192000" cy="6858000"/>
  <p:notesSz cx="7104063" cy="10234613"/>
  <p:custDataLst>
    <p:tags r:id="rId14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6">
          <p15:clr>
            <a:srgbClr val="A4A3A4"/>
          </p15:clr>
        </p15:guide>
        <p15:guide id="2" pos="29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5244"/>
  </p:normalViewPr>
  <p:slideViewPr>
    <p:cSldViewPr snapToGrid="0" showGuides="1">
      <p:cViewPr varScale="1">
        <p:scale>
          <a:sx n="157" d="100"/>
          <a:sy n="157" d="100"/>
        </p:scale>
        <p:origin x="348" y="114"/>
      </p:cViewPr>
      <p:guideLst>
        <p:guide orient="horz" pos="2046"/>
        <p:guide pos="292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45" noProof="1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76F625-63F9-4A3E-BF8F-C5B910E59946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965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DF5A40-A4B1-4800-8DE6-A3DE9E24BDE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4016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4239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1101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48175" y="63611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C91F3EA-FA84-49C5-96BB-D0C54B8CA000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3BA75235-B6B2-448C-A0E9-59301B13F7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BA044DA-DE41-4CF7-A783-6DB370837D0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FD7BE43-D955-484D-8AD0-5CED41249C4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2F47F4-6F97-4561-ADA2-D15BB279449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B856FF-2129-480E-A4B5-E50F4E2C628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5FAEB42-A73F-4F10-83F1-DBCF26DCCCCD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1F4158C-EE30-490B-AE03-7CDEF377AE6B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6432550"/>
            <a:ext cx="12192000" cy="414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3078" name="图片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98838" y="1452563"/>
            <a:ext cx="5181600" cy="287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11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2" descr="渐变红条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0" y="681038"/>
            <a:ext cx="8258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01213" y="6226175"/>
            <a:ext cx="2325687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23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5124" name="图片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2" name="图片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矩形 8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chemeClr val="bg1"/>
                </a:solidFill>
                <a:sym typeface="+mn-ea"/>
              </a:rPr>
              <a:t>版权所有：北京市医药集中采购服务中心</a:t>
            </a:r>
            <a:r>
              <a:rPr kumimoji="1" lang="en-US" altLang="zh-CN" sz="1200" dirty="0">
                <a:solidFill>
                  <a:schemeClr val="bg1"/>
                </a:solidFill>
                <a:sym typeface="+mn-ea"/>
              </a:rPr>
              <a:t>  ©2018 All rights reserved</a:t>
            </a:r>
            <a:endParaRPr kumimoji="1" lang="zh-CN" altLang="en-US" sz="1200">
              <a:solidFill>
                <a:schemeClr val="bg1"/>
              </a:solidFill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2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rgbClr val="FFFFFF"/>
                </a:solidFill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2550"/>
            <a:ext cx="121920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b="1">
                <a:solidFill>
                  <a:schemeClr val="bg1"/>
                </a:solidFill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22"/>
          <p:cNvSpPr txBox="1"/>
          <p:nvPr/>
        </p:nvSpPr>
        <p:spPr>
          <a:xfrm>
            <a:off x="1355725" y="2047875"/>
            <a:ext cx="9775825" cy="212280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北京市药品和医用耗材招采管理子系统</a:t>
            </a:r>
            <a:endParaRPr lang="en-US" altLang="zh-CN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中成药限价澄清操作说明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022475" y="4108450"/>
            <a:ext cx="8253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生产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代理企业用户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3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/>
          <a:lstStyle/>
          <a:p>
            <a:r>
              <a:rPr lang="en-US" altLang="zh-CN" dirty="0"/>
              <a:t>                   </a:t>
            </a:r>
            <a:endParaRPr lang="zh-CN" altLang="en-US" dirty="0"/>
          </a:p>
        </p:txBody>
      </p:sp>
      <p:sp>
        <p:nvSpPr>
          <p:cNvPr id="6" name="云形 5"/>
          <p:cNvSpPr/>
          <p:nvPr/>
        </p:nvSpPr>
        <p:spPr>
          <a:xfrm>
            <a:off x="2964498" y="1977708"/>
            <a:ext cx="5938837" cy="25844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0" hangingPunct="0">
              <a:defRPr/>
            </a:pPr>
            <a:r>
              <a:rPr lang="zh-CN" altLang="en-US" sz="3200" dirty="0">
                <a:solidFill>
                  <a:prstClr val="white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京津冀限价澄清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  <a:sym typeface="+mn-ea"/>
            </a:endParaRPr>
          </a:p>
        </p:txBody>
      </p:sp>
      <p:sp>
        <p:nvSpPr>
          <p:cNvPr id="15364" name="标题 1"/>
          <p:cNvSpPr txBox="1">
            <a:spLocks noChangeArrowheads="1"/>
          </p:cNvSpPr>
          <p:nvPr/>
        </p:nvSpPr>
        <p:spPr bwMode="auto"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信息申报</a:t>
            </a:r>
            <a:endParaRPr kumimoji="0" lang="zh-CN" altLang="en-US" sz="6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中成药限价澄清</a:t>
            </a: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矩形: 圆角 5"/>
          <p:cNvSpPr/>
          <p:nvPr/>
        </p:nvSpPr>
        <p:spPr>
          <a:xfrm>
            <a:off x="149510" y="4214398"/>
            <a:ext cx="1191208" cy="21778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标注 8"/>
          <p:cNvSpPr>
            <a:spLocks noChangeArrowheads="1"/>
          </p:cNvSpPr>
          <p:nvPr/>
        </p:nvSpPr>
        <p:spPr bwMode="auto">
          <a:xfrm>
            <a:off x="1600270" y="3248542"/>
            <a:ext cx="1937615" cy="747811"/>
          </a:xfrm>
          <a:prstGeom prst="wedgeRoundRectCallout">
            <a:avLst>
              <a:gd name="adj1" fmla="val -61516"/>
              <a:gd name="adj2" fmla="val 7794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京津冀限价澄清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】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1" name="矩形: 圆角 5"/>
          <p:cNvSpPr/>
          <p:nvPr/>
        </p:nvSpPr>
        <p:spPr>
          <a:xfrm>
            <a:off x="11085830" y="2571115"/>
            <a:ext cx="175260" cy="1524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: 圆角 5"/>
          <p:cNvSpPr/>
          <p:nvPr/>
        </p:nvSpPr>
        <p:spPr>
          <a:xfrm>
            <a:off x="11261090" y="2571115"/>
            <a:ext cx="175260" cy="1524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圆角矩形标注 3"/>
          <p:cNvSpPr>
            <a:spLocks noChangeArrowheads="1"/>
          </p:cNvSpPr>
          <p:nvPr/>
        </p:nvSpPr>
        <p:spPr bwMode="auto">
          <a:xfrm>
            <a:off x="9303309" y="3306218"/>
            <a:ext cx="2042421" cy="631052"/>
          </a:xfrm>
          <a:prstGeom prst="wedgeRoundRectCallout">
            <a:avLst>
              <a:gd name="adj1" fmla="val 50691"/>
              <a:gd name="adj2" fmla="val -140079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查看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可以查看已填写的澄清信息</a:t>
            </a:r>
          </a:p>
        </p:txBody>
      </p:sp>
      <p:sp>
        <p:nvSpPr>
          <p:cNvPr id="15" name="圆角矩形标注 3"/>
          <p:cNvSpPr>
            <a:spLocks noChangeArrowheads="1"/>
          </p:cNvSpPr>
          <p:nvPr/>
        </p:nvSpPr>
        <p:spPr bwMode="auto">
          <a:xfrm>
            <a:off x="8246733" y="1285943"/>
            <a:ext cx="2468185" cy="1128381"/>
          </a:xfrm>
          <a:prstGeom prst="wedgeRoundRectCallout">
            <a:avLst>
              <a:gd name="adj1" fmla="val 63463"/>
              <a:gd name="adj2" fmla="val 6870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4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2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，点击</a:t>
            </a:r>
            <a:r>
              <a:rPr lang="en-US" altLang="zh-CN" sz="14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“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澄清</a:t>
            </a:r>
            <a:r>
              <a:rPr lang="en-US" altLang="zh-CN" sz="14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”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可对</a:t>
            </a:r>
            <a:r>
              <a:rPr lang="zh-CN" altLang="en-US" sz="1400" b="1" kern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被限价信息</a:t>
            </a:r>
            <a:r>
              <a:rPr lang="zh-CN" altLang="en-US" sz="14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进行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澄清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400" b="1" kern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注：如要修改澄清信息可以重复点击</a:t>
            </a:r>
            <a:r>
              <a:rPr lang="en-US" altLang="zh-CN" sz="1400" b="1" kern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“</a:t>
            </a:r>
            <a:r>
              <a:rPr lang="zh-CN" altLang="en-US" sz="1400" b="1" kern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澄清</a:t>
            </a:r>
            <a:r>
              <a:rPr lang="en-US" altLang="zh-CN" sz="1400" b="1" kern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Verdana" panose="020B0604030504040204" pitchFamily="34" charset="0"/>
                <a:sym typeface="+mn-ea"/>
              </a:rPr>
              <a:t>”</a:t>
            </a:r>
            <a:endParaRPr lang="zh-CN" altLang="en-US" sz="1400" b="1" kern="0" dirty="0">
              <a:solidFill>
                <a:schemeClr val="accent5"/>
              </a:solidFill>
              <a:latin typeface="Verdana" panose="020B0604030504040204" pitchFamily="34" charset="0"/>
              <a:sym typeface="+mn-ea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82550" y="855980"/>
            <a:ext cx="11847195" cy="5533390"/>
            <a:chOff x="82550" y="855980"/>
            <a:chExt cx="11847195" cy="553339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550" y="855980"/>
              <a:ext cx="11847195" cy="5533390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4118" y="4250528"/>
              <a:ext cx="734499" cy="16573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京津冀限价澄清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 </a:t>
            </a:r>
          </a:p>
        </p:txBody>
      </p:sp>
      <p:sp>
        <p:nvSpPr>
          <p:cNvPr id="5" name="矩形: 圆角 21"/>
          <p:cNvSpPr/>
          <p:nvPr/>
        </p:nvSpPr>
        <p:spPr>
          <a:xfrm>
            <a:off x="1431925" y="3796665"/>
            <a:ext cx="4916805" cy="192913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: 圆角 21"/>
          <p:cNvSpPr/>
          <p:nvPr/>
        </p:nvSpPr>
        <p:spPr>
          <a:xfrm>
            <a:off x="5491480" y="5925820"/>
            <a:ext cx="452755" cy="23368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圆角矩形标注 10"/>
          <p:cNvSpPr>
            <a:spLocks noChangeArrowheads="1"/>
          </p:cNvSpPr>
          <p:nvPr/>
        </p:nvSpPr>
        <p:spPr bwMode="auto">
          <a:xfrm>
            <a:off x="6584406" y="3578548"/>
            <a:ext cx="1933575" cy="638175"/>
          </a:xfrm>
          <a:prstGeom prst="wedgeRoundRectCallout">
            <a:avLst>
              <a:gd name="adj1" fmla="val -53632"/>
              <a:gd name="adj2" fmla="val 8410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输入澄清信息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，上传相应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证明文件</a:t>
            </a:r>
          </a:p>
        </p:txBody>
      </p:sp>
      <p:sp>
        <p:nvSpPr>
          <p:cNvPr id="12" name="圆角矩形标注 3"/>
          <p:cNvSpPr>
            <a:spLocks noChangeArrowheads="1"/>
          </p:cNvSpPr>
          <p:nvPr/>
        </p:nvSpPr>
        <p:spPr bwMode="auto">
          <a:xfrm>
            <a:off x="6348859" y="4835961"/>
            <a:ext cx="3849199" cy="638175"/>
          </a:xfrm>
          <a:prstGeom prst="wedgeRoundRectCallout">
            <a:avLst>
              <a:gd name="adj1" fmla="val -59433"/>
              <a:gd name="adj2" fmla="val 123520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3.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点击“提交澄清”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提交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澄清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信息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173990" y="824865"/>
            <a:ext cx="11844020" cy="5507990"/>
            <a:chOff x="173990" y="824865"/>
            <a:chExt cx="11844020" cy="5507990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3990" y="824865"/>
              <a:ext cx="11844020" cy="5507990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6790" y="3887189"/>
              <a:ext cx="734499" cy="16573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7" grpId="0" bldLvl="0" animBg="1"/>
      <p:bldP spid="11" grpId="0" bldLvl="0" animBg="1"/>
      <p:bldP spid="1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矩形 1"/>
          <p:cNvSpPr/>
          <p:nvPr/>
        </p:nvSpPr>
        <p:spPr>
          <a:xfrm>
            <a:off x="1106488" y="4679950"/>
            <a:ext cx="100330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本部分手册内容完毕，请及时关注平台及网站动态信息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736c08e0-ad72-4661-8aa5-d4db1f045ea0"/>
  <p:tag name="COMMONDATA" val="eyJoZGlkIjoiZGZjNjliMzU4Njk1YzU3Zjk2MWYzYmNkYzc1MjU2OTA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113</Words>
  <Application>Microsoft Office PowerPoint</Application>
  <PresentationFormat>宽屏</PresentationFormat>
  <Paragraphs>16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华文新魏</vt:lpstr>
      <vt:lpstr>宋体</vt:lpstr>
      <vt:lpstr>微软雅黑</vt:lpstr>
      <vt:lpstr>Arial</vt:lpstr>
      <vt:lpstr>Calibri</vt:lpstr>
      <vt:lpstr>Calibri Light</vt:lpstr>
      <vt:lpstr>Verdana</vt:lpstr>
      <vt:lpstr>Office 主题</vt:lpstr>
      <vt:lpstr>1_自定义设计方案</vt:lpstr>
      <vt:lpstr>自定义设计方案</vt:lpstr>
      <vt:lpstr>2_自定义设计方案</vt:lpstr>
      <vt:lpstr>3_自定义设计方案</vt:lpstr>
      <vt:lpstr>4_自定义设计方案</vt:lpstr>
      <vt:lpstr>PowerPoint 演示文稿</vt:lpstr>
      <vt:lpstr>                   </vt:lpstr>
      <vt:lpstr>中成药限价澄清</vt:lpstr>
      <vt:lpstr>京津冀限价澄清</vt:lpstr>
      <vt:lpstr>PowerPoint 演示文稿</vt:lpstr>
    </vt:vector>
  </TitlesOfParts>
  <Company>www.dadighost.com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YXL</dc:creator>
  <cp:lastModifiedBy>Windows User</cp:lastModifiedBy>
  <cp:revision>723</cp:revision>
  <dcterms:created xsi:type="dcterms:W3CDTF">2017-12-20T16:14:00Z</dcterms:created>
  <dcterms:modified xsi:type="dcterms:W3CDTF">2023-11-30T07:12:18Z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2052-11.1.0.12358</vt:lpwstr>
  </property>
  <property fmtid="{D5CDD505-2E9C-101B-9397-08002B2CF9AE}" pid="3" name="ICV">
    <vt:lpwstr>A7D5753195704039B2F8D5F94623CC9D</vt:lpwstr>
  </property>
</Properties>
</file>