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4" r:id="rId3"/>
    <p:sldMasterId id="2147483656" r:id="rId4"/>
    <p:sldMasterId id="2147483659" r:id="rId5"/>
    <p:sldMasterId id="2147483662" r:id="rId6"/>
  </p:sldMasterIdLst>
  <p:notesMasterIdLst>
    <p:notesMasterId r:id="rId13"/>
  </p:notesMasterIdLst>
  <p:handoutMasterIdLst>
    <p:handoutMasterId r:id="rId14"/>
  </p:handoutMasterIdLst>
  <p:sldIdLst>
    <p:sldId id="272" r:id="rId7"/>
    <p:sldId id="701" r:id="rId8"/>
    <p:sldId id="702" r:id="rId9"/>
    <p:sldId id="704" r:id="rId10"/>
    <p:sldId id="703" r:id="rId11"/>
    <p:sldId id="261" r:id="rId12"/>
  </p:sldIdLst>
  <p:sldSz cx="12192000" cy="6858000"/>
  <p:notesSz cx="7104063" cy="10234613"/>
  <p:custDataLst>
    <p:tags r:id="rId1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6">
          <p15:clr>
            <a:srgbClr val="A4A3A4"/>
          </p15:clr>
        </p15:guide>
        <p15:guide id="2" pos="29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111" d="100"/>
          <a:sy n="111" d="100"/>
        </p:scale>
        <p:origin x="492" y="72"/>
      </p:cViewPr>
      <p:guideLst>
        <p:guide orient="horz" pos="2066"/>
        <p:guide pos="295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425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50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6588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8480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4463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128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69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12365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协议期内集采药品报量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操作</a:t>
            </a: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手册</a:t>
            </a: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116930" y="5586193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医疗机构用户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7569"/>
            <a:ext cx="12192000" cy="5699693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协议期内集采药品报</a:t>
            </a: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量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276999"/>
            <a:ext cx="65" cy="553998"/>
          </a:xfrm>
          <a:prstGeom prst="rect">
            <a:avLst/>
          </a:prstGeom>
          <a:solidFill>
            <a:srgbClr val="0B56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矩形: 圆角 5"/>
          <p:cNvSpPr/>
          <p:nvPr/>
        </p:nvSpPr>
        <p:spPr>
          <a:xfrm>
            <a:off x="61729" y="2367263"/>
            <a:ext cx="125857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圆角矩形标注 3"/>
          <p:cNvSpPr>
            <a:spLocks noChangeArrowheads="1"/>
          </p:cNvSpPr>
          <p:nvPr/>
        </p:nvSpPr>
        <p:spPr bwMode="auto">
          <a:xfrm>
            <a:off x="1777925" y="2294043"/>
            <a:ext cx="1940114" cy="748030"/>
          </a:xfrm>
          <a:prstGeom prst="wedgeRoundRectCallout">
            <a:avLst>
              <a:gd name="adj1" fmla="val -69350"/>
              <a:gd name="adj2" fmla="val -2238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协议期内集采药品报量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菜单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0" name="矩形: 圆角 5"/>
          <p:cNvSpPr/>
          <p:nvPr/>
        </p:nvSpPr>
        <p:spPr>
          <a:xfrm>
            <a:off x="1590508" y="3167802"/>
            <a:ext cx="101981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标注 3"/>
          <p:cNvSpPr>
            <a:spLocks noChangeArrowheads="1"/>
          </p:cNvSpPr>
          <p:nvPr/>
        </p:nvSpPr>
        <p:spPr bwMode="auto">
          <a:xfrm>
            <a:off x="2970397" y="3106842"/>
            <a:ext cx="2788285" cy="641350"/>
          </a:xfrm>
          <a:prstGeom prst="wedgeRoundRectCallout">
            <a:avLst>
              <a:gd name="adj1" fmla="val -62998"/>
              <a:gd name="adj2" fmla="val -1388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该页面以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分组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形式展示报量列表，每组有一个代表规格。</a:t>
            </a:r>
          </a:p>
        </p:txBody>
      </p:sp>
      <p:sp>
        <p:nvSpPr>
          <p:cNvPr id="19" name="矩形: 圆角 5"/>
          <p:cNvSpPr/>
          <p:nvPr/>
        </p:nvSpPr>
        <p:spPr>
          <a:xfrm>
            <a:off x="6573002" y="3479966"/>
            <a:ext cx="1022936" cy="303403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圆角矩形标注 3"/>
          <p:cNvSpPr>
            <a:spLocks noChangeArrowheads="1"/>
          </p:cNvSpPr>
          <p:nvPr/>
        </p:nvSpPr>
        <p:spPr bwMode="auto">
          <a:xfrm>
            <a:off x="7873983" y="4996981"/>
            <a:ext cx="1778032" cy="678180"/>
          </a:xfrm>
          <a:prstGeom prst="wedgeRoundRectCallout">
            <a:avLst>
              <a:gd name="adj1" fmla="val -60680"/>
              <a:gd name="adj2" fmla="val -109210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3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按照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最小包装单位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填写对应产品的预采购量</a:t>
            </a:r>
          </a:p>
        </p:txBody>
      </p:sp>
      <p:sp>
        <p:nvSpPr>
          <p:cNvPr id="27" name="圆角矩形标注 3"/>
          <p:cNvSpPr>
            <a:spLocks noChangeArrowheads="1"/>
          </p:cNvSpPr>
          <p:nvPr/>
        </p:nvSpPr>
        <p:spPr bwMode="auto">
          <a:xfrm>
            <a:off x="7717924" y="2064804"/>
            <a:ext cx="3367171" cy="1298649"/>
          </a:xfrm>
          <a:prstGeom prst="wedgeRoundRectCallout">
            <a:avLst>
              <a:gd name="adj1" fmla="val 40088"/>
              <a:gd name="adj2" fmla="val 7822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对填报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总预采购量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低于</a:t>
            </a:r>
            <a:r>
              <a:rPr lang="zh-CN" altLang="en-US" sz="1400" b="1" kern="0" noProof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历史预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采购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量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的品种需填写备注说明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注意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：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总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预采购量以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代表规格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自动计算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历史预采购量为往期报量数据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6" name="矩形: 圆角 5"/>
          <p:cNvSpPr/>
          <p:nvPr/>
        </p:nvSpPr>
        <p:spPr>
          <a:xfrm>
            <a:off x="1606551" y="1715996"/>
            <a:ext cx="791744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3567731" y="1376906"/>
            <a:ext cx="2242820" cy="678180"/>
          </a:xfrm>
          <a:prstGeom prst="wedgeRoundRectCallout">
            <a:avLst>
              <a:gd name="adj1" fmla="val -97967"/>
              <a:gd name="adj2" fmla="val 27987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1" kern="0" noProof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选择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“2023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下半年续约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进入报量页面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2" name="矩形: 圆角 5"/>
          <p:cNvSpPr/>
          <p:nvPr/>
        </p:nvSpPr>
        <p:spPr>
          <a:xfrm>
            <a:off x="11389895" y="4507317"/>
            <a:ext cx="409073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圆角矩形标注 3"/>
          <p:cNvSpPr>
            <a:spLocks noChangeArrowheads="1"/>
          </p:cNvSpPr>
          <p:nvPr/>
        </p:nvSpPr>
        <p:spPr bwMode="auto">
          <a:xfrm>
            <a:off x="10130156" y="4993967"/>
            <a:ext cx="1778032" cy="678180"/>
          </a:xfrm>
          <a:prstGeom prst="wedgeRoundRectCallout">
            <a:avLst>
              <a:gd name="adj1" fmla="val 30897"/>
              <a:gd name="adj2" fmla="val -7964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4.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填写完备注信息，点击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保存备注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990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7569"/>
            <a:ext cx="12192000" cy="5699693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协议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期内集采药品报量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27801"/>
            <a:ext cx="65" cy="553998"/>
          </a:xfrm>
          <a:prstGeom prst="rect">
            <a:avLst/>
          </a:prstGeom>
          <a:solidFill>
            <a:srgbClr val="0B56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矩形: 圆角 5"/>
          <p:cNvSpPr/>
          <p:nvPr/>
        </p:nvSpPr>
        <p:spPr>
          <a:xfrm>
            <a:off x="9488906" y="3128210"/>
            <a:ext cx="714726" cy="3194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6307254" y="2139014"/>
            <a:ext cx="2887980" cy="610235"/>
          </a:xfrm>
          <a:prstGeom prst="wedgeRoundRectCallout">
            <a:avLst>
              <a:gd name="adj1" fmla="val 54115"/>
              <a:gd name="adj2" fmla="val 11261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查看填报结果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查看填报完成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的填报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结果并导出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pdf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文件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4" name="矩形: 圆角 5"/>
          <p:cNvSpPr/>
          <p:nvPr/>
        </p:nvSpPr>
        <p:spPr>
          <a:xfrm>
            <a:off x="162794" y="2350134"/>
            <a:ext cx="125857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矩形: 圆角 5"/>
          <p:cNvSpPr/>
          <p:nvPr/>
        </p:nvSpPr>
        <p:spPr>
          <a:xfrm>
            <a:off x="10964779" y="3139539"/>
            <a:ext cx="1034716" cy="308126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圆角矩形标注 15"/>
          <p:cNvSpPr>
            <a:spLocks noChangeArrowheads="1"/>
          </p:cNvSpPr>
          <p:nvPr/>
        </p:nvSpPr>
        <p:spPr bwMode="auto">
          <a:xfrm>
            <a:off x="8313353" y="4010694"/>
            <a:ext cx="2839720" cy="905510"/>
          </a:xfrm>
          <a:prstGeom prst="wedgeRoundRectCallout">
            <a:avLst>
              <a:gd name="adj1" fmla="val 60129"/>
              <a:gd name="adj2" fmla="val -9060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5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完成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预采购量申报工作后点击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批量提交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】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按钮对当前组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提交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提交后</a:t>
            </a:r>
            <a:r>
              <a:rPr lang="zh-CN" altLang="en-US" sz="14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可点击</a:t>
            </a:r>
            <a:r>
              <a:rPr lang="en-US" altLang="zh-CN" sz="14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【</a:t>
            </a:r>
            <a:r>
              <a:rPr lang="zh-CN" altLang="en-US" sz="14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批量退回</a:t>
            </a:r>
            <a:r>
              <a:rPr lang="en-US" altLang="zh-CN" sz="14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】</a:t>
            </a:r>
            <a:r>
              <a:rPr lang="zh-CN" altLang="en-US" sz="14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撤回修改</a:t>
            </a:r>
            <a:endParaRPr lang="en-US" altLang="zh-CN" sz="1400" b="1" kern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2" name="圆角矩形标注 3"/>
          <p:cNvSpPr>
            <a:spLocks noChangeArrowheads="1"/>
          </p:cNvSpPr>
          <p:nvPr/>
        </p:nvSpPr>
        <p:spPr bwMode="auto">
          <a:xfrm>
            <a:off x="9249627" y="2143860"/>
            <a:ext cx="2887980" cy="610235"/>
          </a:xfrm>
          <a:prstGeom prst="wedgeRoundRectCallout">
            <a:avLst>
              <a:gd name="adj1" fmla="val -3230"/>
              <a:gd name="adj2" fmla="val 9982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导出报量目录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可导出本次报量目录的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excel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文件，供医院开会讨论使用。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5" name="矩形: 圆角 5"/>
          <p:cNvSpPr/>
          <p:nvPr/>
        </p:nvSpPr>
        <p:spPr>
          <a:xfrm>
            <a:off x="10186734" y="3128211"/>
            <a:ext cx="714726" cy="3194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16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9089"/>
            <a:ext cx="12192000" cy="5393374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协议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期内集采药品报量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27801"/>
            <a:ext cx="65" cy="553998"/>
          </a:xfrm>
          <a:prstGeom prst="rect">
            <a:avLst/>
          </a:prstGeom>
          <a:solidFill>
            <a:srgbClr val="0B56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矩形: 圆角 5"/>
          <p:cNvSpPr/>
          <p:nvPr/>
        </p:nvSpPr>
        <p:spPr>
          <a:xfrm>
            <a:off x="5847348" y="3072063"/>
            <a:ext cx="714726" cy="3194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: 圆角 5"/>
          <p:cNvSpPr/>
          <p:nvPr/>
        </p:nvSpPr>
        <p:spPr>
          <a:xfrm>
            <a:off x="162794" y="2350134"/>
            <a:ext cx="125857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矩形: 圆角 5"/>
          <p:cNvSpPr/>
          <p:nvPr/>
        </p:nvSpPr>
        <p:spPr>
          <a:xfrm>
            <a:off x="10964779" y="3139539"/>
            <a:ext cx="1034716" cy="308126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圆角矩形标注 15"/>
          <p:cNvSpPr>
            <a:spLocks noChangeArrowheads="1"/>
          </p:cNvSpPr>
          <p:nvPr/>
        </p:nvSpPr>
        <p:spPr bwMode="auto">
          <a:xfrm>
            <a:off x="2931226" y="3850273"/>
            <a:ext cx="2839720" cy="905510"/>
          </a:xfrm>
          <a:prstGeom prst="wedgeRoundRectCallout">
            <a:avLst>
              <a:gd name="adj1" fmla="val 60129"/>
              <a:gd name="adj2" fmla="val -9060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6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上传图片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，上传填报结果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PDF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文件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</a:rPr>
              <a:t>注意：文件</a:t>
            </a:r>
            <a:r>
              <a:rPr lang="zh-CN" altLang="en-US" sz="1400" b="1" kern="0" dirty="0">
                <a:solidFill>
                  <a:srgbClr val="00B0F0"/>
                </a:solidFill>
                <a:latin typeface="Verdana" panose="020B0604030504040204" pitchFamily="34" charset="0"/>
              </a:rPr>
              <a:t>请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</a:rPr>
              <a:t>加盖单位公章，填写联系人与联系方式</a:t>
            </a:r>
          </a:p>
        </p:txBody>
      </p:sp>
      <p:sp>
        <p:nvSpPr>
          <p:cNvPr id="12" name="圆角矩形标注 3"/>
          <p:cNvSpPr>
            <a:spLocks noChangeArrowheads="1"/>
          </p:cNvSpPr>
          <p:nvPr/>
        </p:nvSpPr>
        <p:spPr bwMode="auto">
          <a:xfrm>
            <a:off x="8937659" y="4093897"/>
            <a:ext cx="2887980" cy="1172774"/>
          </a:xfrm>
          <a:prstGeom prst="wedgeRoundRectCallout">
            <a:avLst>
              <a:gd name="adj1" fmla="val -61278"/>
              <a:gd name="adj2" fmla="val -7056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7.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确定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，确认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提交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注意：对填报</a:t>
            </a:r>
            <a:r>
              <a:rPr lang="en-US" altLang="zh-CN" sz="1400" b="1" kern="0" dirty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“</a:t>
            </a:r>
            <a:r>
              <a:rPr lang="zh-CN" altLang="en-US" sz="1400" b="1" kern="0" dirty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总预采购量</a:t>
            </a:r>
            <a:r>
              <a:rPr lang="en-US" altLang="zh-CN" sz="1400" b="1" kern="0" dirty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”</a:t>
            </a:r>
            <a:r>
              <a:rPr lang="zh-CN" altLang="en-US" sz="1400" b="1" kern="0" dirty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低于历史预采购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量需</a:t>
            </a:r>
            <a:r>
              <a:rPr lang="zh-CN" altLang="en-US" sz="1400" b="1" kern="0" dirty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填写备注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说明，不填写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将无法提交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5" name="矩形: 圆角 5"/>
          <p:cNvSpPr/>
          <p:nvPr/>
        </p:nvSpPr>
        <p:spPr>
          <a:xfrm>
            <a:off x="8222933" y="3477153"/>
            <a:ext cx="714726" cy="3194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478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45960"/>
            <a:ext cx="12192000" cy="4766080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协议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期内集采药品报量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27801"/>
            <a:ext cx="65" cy="553998"/>
          </a:xfrm>
          <a:prstGeom prst="rect">
            <a:avLst/>
          </a:prstGeom>
          <a:solidFill>
            <a:srgbClr val="0B56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矩形: 圆角 5"/>
          <p:cNvSpPr/>
          <p:nvPr/>
        </p:nvSpPr>
        <p:spPr>
          <a:xfrm>
            <a:off x="2438900" y="1814846"/>
            <a:ext cx="871587" cy="3194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3604159" y="1669455"/>
            <a:ext cx="2887980" cy="610235"/>
          </a:xfrm>
          <a:prstGeom prst="wedgeRoundRectCallout">
            <a:avLst>
              <a:gd name="adj1" fmla="val -57536"/>
              <a:gd name="adj2" fmla="val 1008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相关历史到货数据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历史采购情况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4" name="矩形: 圆角 5"/>
          <p:cNvSpPr/>
          <p:nvPr/>
        </p:nvSpPr>
        <p:spPr>
          <a:xfrm>
            <a:off x="162794" y="2350134"/>
            <a:ext cx="125857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9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a89964f3-a560-4e6d-9e32-5a7afabbcabd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328</Words>
  <Application>Microsoft Office PowerPoint</Application>
  <PresentationFormat>宽屏</PresentationFormat>
  <Paragraphs>26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PowerPoint 演示文稿</vt:lpstr>
      <vt:lpstr>协议期内集采药品报量</vt:lpstr>
      <vt:lpstr>协议期内集采药品报量</vt:lpstr>
      <vt:lpstr>协议期内集采药品报量</vt:lpstr>
      <vt:lpstr>协议期内集采药品报量</vt:lpstr>
      <vt:lpstr>PowerPoint 演示文稿</vt:lpstr>
    </vt:vector>
  </TitlesOfParts>
  <Company>www.dadighost.com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User</cp:lastModifiedBy>
  <cp:revision>759</cp:revision>
  <dcterms:created xsi:type="dcterms:W3CDTF">2017-12-20T16:14:00Z</dcterms:created>
  <dcterms:modified xsi:type="dcterms:W3CDTF">2023-11-16T07:58:49Z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28BB2441EA954865A423F9C4B9131001</vt:lpwstr>
  </property>
</Properties>
</file>