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</p:sldMasterIdLst>
  <p:notesMasterIdLst>
    <p:notesMasterId r:id="rId15"/>
  </p:notesMasterIdLst>
  <p:handoutMasterIdLst>
    <p:handoutMasterId r:id="rId16"/>
  </p:handoutMasterIdLst>
  <p:sldIdLst>
    <p:sldId id="272" r:id="rId7"/>
    <p:sldId id="687" r:id="rId8"/>
    <p:sldId id="678" r:id="rId9"/>
    <p:sldId id="679" r:id="rId10"/>
    <p:sldId id="677" r:id="rId11"/>
    <p:sldId id="684" r:id="rId12"/>
    <p:sldId id="685" r:id="rId13"/>
    <p:sldId id="261" r:id="rId14"/>
  </p:sldIdLst>
  <p:sldSz cx="12192000" cy="6858000"/>
  <p:notesSz cx="7104063" cy="10234613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 userDrawn="1">
          <p15:clr>
            <a:srgbClr val="A4A3A4"/>
          </p15:clr>
        </p15:guide>
        <p15:guide id="2" pos="2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11" d="100"/>
          <a:sy n="111" d="100"/>
        </p:scale>
        <p:origin x="492" y="72"/>
      </p:cViewPr>
      <p:guideLst>
        <p:guide orient="horz" pos="2074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822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7730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365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采购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需求量填报操作说明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医疗机构用户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840740"/>
            <a:ext cx="12063095" cy="5484495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采购需求量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填报</a:t>
            </a:r>
          </a:p>
        </p:txBody>
      </p:sp>
      <p:sp>
        <p:nvSpPr>
          <p:cNvPr id="16" name="矩形: 圆角 5"/>
          <p:cNvSpPr/>
          <p:nvPr/>
        </p:nvSpPr>
        <p:spPr>
          <a:xfrm>
            <a:off x="1691640" y="3299460"/>
            <a:ext cx="10102850" cy="40005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标注 3"/>
          <p:cNvSpPr>
            <a:spLocks noChangeArrowheads="1"/>
          </p:cNvSpPr>
          <p:nvPr/>
        </p:nvSpPr>
        <p:spPr bwMode="auto">
          <a:xfrm>
            <a:off x="7486015" y="4215765"/>
            <a:ext cx="3348990" cy="800735"/>
          </a:xfrm>
          <a:prstGeom prst="wedgeRoundRectCallout">
            <a:avLst>
              <a:gd name="adj1" fmla="val 74800"/>
              <a:gd name="adj2" fmla="val -11534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“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吻合器项目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”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操作列的【详情】进入需求量填报页面</a:t>
            </a:r>
          </a:p>
        </p:txBody>
      </p:sp>
      <p:sp>
        <p:nvSpPr>
          <p:cNvPr id="7" name="矩形: 圆角 5"/>
          <p:cNvSpPr/>
          <p:nvPr/>
        </p:nvSpPr>
        <p:spPr>
          <a:xfrm>
            <a:off x="91981" y="2218759"/>
            <a:ext cx="1053888" cy="2177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906266" y="1222015"/>
            <a:ext cx="1714250" cy="747811"/>
          </a:xfrm>
          <a:prstGeom prst="wedgeRoundRectCallout">
            <a:avLst>
              <a:gd name="adj1" fmla="val -61516"/>
              <a:gd name="adj2" fmla="val 779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带量采购项目列表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635" y="913130"/>
            <a:ext cx="12078335" cy="551688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采购需求量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填报</a:t>
            </a:r>
          </a:p>
        </p:txBody>
      </p:sp>
      <p:sp>
        <p:nvSpPr>
          <p:cNvPr id="9" name="矩形: 圆角 5"/>
          <p:cNvSpPr/>
          <p:nvPr/>
        </p:nvSpPr>
        <p:spPr>
          <a:xfrm>
            <a:off x="10901045" y="3608070"/>
            <a:ext cx="436880" cy="24631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8181806" y="4557413"/>
            <a:ext cx="2468185" cy="1128381"/>
          </a:xfrm>
          <a:prstGeom prst="wedgeRoundRectCallout">
            <a:avLst>
              <a:gd name="adj1" fmla="val 61148"/>
              <a:gd name="adj2" fmla="val -8323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产品详情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按钮，可以查看该企业此条目下所有产品（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27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编码）信息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及参考价格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。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2" name="矩形: 圆角 5"/>
          <p:cNvSpPr/>
          <p:nvPr/>
        </p:nvSpPr>
        <p:spPr>
          <a:xfrm>
            <a:off x="9812400" y="2870612"/>
            <a:ext cx="1028700" cy="3524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标注 3"/>
          <p:cNvSpPr>
            <a:spLocks noChangeArrowheads="1"/>
          </p:cNvSpPr>
          <p:nvPr/>
        </p:nvSpPr>
        <p:spPr bwMode="auto">
          <a:xfrm>
            <a:off x="5735955" y="2293620"/>
            <a:ext cx="2806065" cy="929640"/>
          </a:xfrm>
          <a:prstGeom prst="wedgeRoundRectCallout">
            <a:avLst>
              <a:gd name="adj1" fmla="val 93786"/>
              <a:gd name="adj2" fmla="val 3495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全量产品信息下载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按钮，可以下载本次吻合器带量项目全部产品（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27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编码）信息及价格。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701040"/>
            <a:ext cx="12191365" cy="574421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采购需求量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填报</a:t>
            </a:r>
          </a:p>
        </p:txBody>
      </p:sp>
      <p:sp>
        <p:nvSpPr>
          <p:cNvPr id="9" name="矩形: 圆角 5"/>
          <p:cNvSpPr/>
          <p:nvPr/>
        </p:nvSpPr>
        <p:spPr>
          <a:xfrm>
            <a:off x="11434593" y="3428755"/>
            <a:ext cx="337038" cy="246306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8303350" y="4096111"/>
            <a:ext cx="2468185" cy="1128381"/>
          </a:xfrm>
          <a:prstGeom prst="wedgeRoundRectCallout">
            <a:avLst>
              <a:gd name="adj1" fmla="val 75674"/>
              <a:gd name="adj2" fmla="val -5149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3.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填报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按钮进入采购需求量信息填报页面。对于已填报的产品点击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填报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可以进行修改填报信息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894080"/>
            <a:ext cx="12192635" cy="5588000"/>
          </a:xfrm>
          <a:prstGeom prst="rect">
            <a:avLst/>
          </a:prstGeom>
        </p:spPr>
      </p:pic>
      <p:sp>
        <p:nvSpPr>
          <p:cNvPr id="6" name="矩形: 圆角 5"/>
          <p:cNvSpPr/>
          <p:nvPr/>
        </p:nvSpPr>
        <p:spPr>
          <a:xfrm>
            <a:off x="5838189" y="2446019"/>
            <a:ext cx="2295525" cy="11874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标注 3"/>
          <p:cNvSpPr>
            <a:spLocks noChangeArrowheads="1"/>
          </p:cNvSpPr>
          <p:nvPr/>
        </p:nvSpPr>
        <p:spPr bwMode="auto">
          <a:xfrm>
            <a:off x="2006600" y="1998980"/>
            <a:ext cx="3023235" cy="1748790"/>
          </a:xfrm>
          <a:prstGeom prst="wedgeRoundRectCallout">
            <a:avLst>
              <a:gd name="adj1" fmla="val 70688"/>
              <a:gd name="adj2" fmla="val 2828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4. 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填写“需求量”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确定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按钮，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完成采购需求量填报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工作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。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chemeClr val="accent1"/>
                </a:solidFill>
                <a:latin typeface="Verdana" panose="020B0604030504040204" pitchFamily="34" charset="0"/>
              </a:rPr>
              <a:t>注意：填报需求量低于历史量的</a:t>
            </a:r>
            <a:r>
              <a:rPr lang="en-US" altLang="zh-CN" sz="1400" b="1" kern="0" dirty="0" smtClean="0">
                <a:solidFill>
                  <a:schemeClr val="accent1"/>
                </a:solidFill>
                <a:latin typeface="Verdana" panose="020B0604030504040204" pitchFamily="34" charset="0"/>
              </a:rPr>
              <a:t>80%</a:t>
            </a:r>
            <a:r>
              <a:rPr lang="zh-CN" altLang="en-US" sz="1400" b="1" kern="0" dirty="0" smtClean="0">
                <a:solidFill>
                  <a:schemeClr val="accent1"/>
                </a:solidFill>
                <a:latin typeface="Verdana" panose="020B0604030504040204" pitchFamily="34" charset="0"/>
              </a:rPr>
              <a:t>或高于</a:t>
            </a:r>
            <a:r>
              <a:rPr lang="en-US" altLang="zh-CN" sz="1400" b="1" kern="0" dirty="0" smtClean="0">
                <a:solidFill>
                  <a:schemeClr val="accent1"/>
                </a:solidFill>
                <a:latin typeface="Verdana" panose="020B0604030504040204" pitchFamily="34" charset="0"/>
              </a:rPr>
              <a:t>120%</a:t>
            </a:r>
            <a:r>
              <a:rPr lang="zh-CN" altLang="en-US" sz="1400" b="1" kern="0" dirty="0" smtClean="0">
                <a:solidFill>
                  <a:schemeClr val="accent1"/>
                </a:solidFill>
                <a:latin typeface="Verdana" panose="020B0604030504040204" pitchFamily="34" charset="0"/>
              </a:rPr>
              <a:t>，需要备注理由。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采购需求量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635" y="913130"/>
            <a:ext cx="12078335" cy="551688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采购需求量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填报</a:t>
            </a:r>
          </a:p>
        </p:txBody>
      </p:sp>
      <p:sp>
        <p:nvSpPr>
          <p:cNvPr id="11" name="矩形: 圆角 5"/>
          <p:cNvSpPr/>
          <p:nvPr/>
        </p:nvSpPr>
        <p:spPr>
          <a:xfrm>
            <a:off x="10868690" y="2853445"/>
            <a:ext cx="579060" cy="37806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圆角矩形标注 3"/>
          <p:cNvSpPr>
            <a:spLocks noChangeArrowheads="1"/>
          </p:cNvSpPr>
          <p:nvPr/>
        </p:nvSpPr>
        <p:spPr bwMode="auto">
          <a:xfrm>
            <a:off x="8282139" y="1302722"/>
            <a:ext cx="2661101" cy="1128381"/>
          </a:xfrm>
          <a:prstGeom prst="wedgeRoundRectCallout">
            <a:avLst>
              <a:gd name="adj1" fmla="val 50013"/>
              <a:gd name="adj2" fmla="val 8812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确认填报信息无误后，点击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提交预览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按钮进入采购需求量填报数据提交页面。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9050" y="790575"/>
            <a:ext cx="12153900" cy="5276850"/>
          </a:xfrm>
          <a:prstGeom prst="rect">
            <a:avLst/>
          </a:prstGeom>
        </p:spPr>
      </p:pic>
      <p:sp>
        <p:nvSpPr>
          <p:cNvPr id="6" name="矩形: 圆角 5"/>
          <p:cNvSpPr/>
          <p:nvPr/>
        </p:nvSpPr>
        <p:spPr>
          <a:xfrm>
            <a:off x="6270625" y="4800601"/>
            <a:ext cx="667238" cy="355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标注 3"/>
          <p:cNvSpPr>
            <a:spLocks noChangeArrowheads="1"/>
          </p:cNvSpPr>
          <p:nvPr/>
        </p:nvSpPr>
        <p:spPr bwMode="auto">
          <a:xfrm>
            <a:off x="3559186" y="5017477"/>
            <a:ext cx="2468185" cy="773723"/>
          </a:xfrm>
          <a:prstGeom prst="wedgeRoundRectCallout">
            <a:avLst>
              <a:gd name="adj1" fmla="val 59188"/>
              <a:gd name="adj2" fmla="val -6538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6.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下载填报表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按钮，将采购需求量填报表导出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PDF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文件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采购需求量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填报</a:t>
            </a:r>
          </a:p>
        </p:txBody>
      </p:sp>
      <p:sp>
        <p:nvSpPr>
          <p:cNvPr id="11" name="矩形: 圆角 5"/>
          <p:cNvSpPr/>
          <p:nvPr/>
        </p:nvSpPr>
        <p:spPr>
          <a:xfrm>
            <a:off x="6915149" y="4800601"/>
            <a:ext cx="828675" cy="355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圆角矩形标注 3"/>
          <p:cNvSpPr>
            <a:spLocks noChangeArrowheads="1"/>
          </p:cNvSpPr>
          <p:nvPr/>
        </p:nvSpPr>
        <p:spPr bwMode="auto">
          <a:xfrm>
            <a:off x="4657246" y="3768969"/>
            <a:ext cx="2468185" cy="862563"/>
          </a:xfrm>
          <a:prstGeom prst="wedgeRoundRectCallout">
            <a:avLst>
              <a:gd name="adj1" fmla="val 57407"/>
              <a:gd name="adj2" fmla="val 687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7.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上传盖章填报表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按钮，将加盖医院公章的采购需求量填报表图片或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pdf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文件上传到平台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7752617" y="4804571"/>
            <a:ext cx="536331" cy="355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标注 3"/>
          <p:cNvSpPr>
            <a:spLocks noChangeArrowheads="1"/>
          </p:cNvSpPr>
          <p:nvPr/>
        </p:nvSpPr>
        <p:spPr bwMode="auto">
          <a:xfrm>
            <a:off x="8216900" y="3685540"/>
            <a:ext cx="3215640" cy="862330"/>
          </a:xfrm>
          <a:prstGeom prst="wedgeRoundRectCallout">
            <a:avLst>
              <a:gd name="adj1" fmla="val -54092"/>
              <a:gd name="adj2" fmla="val 8603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8.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提交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按钮，完成采购需求量申报工作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>
                <a:solidFill>
                  <a:schemeClr val="accent1"/>
                </a:solidFill>
                <a:latin typeface="Verdana" panose="020B0604030504040204" pitchFamily="34" charset="0"/>
                <a:sym typeface="+mn-ea"/>
              </a:rPr>
              <a:t>注意</a:t>
            </a:r>
            <a:r>
              <a:rPr lang="en-US" altLang="zh-CN" sz="1400" b="1" kern="0" dirty="0">
                <a:solidFill>
                  <a:schemeClr val="accent1"/>
                </a:solidFill>
                <a:latin typeface="Verdana" panose="020B0604030504040204" pitchFamily="34" charset="0"/>
                <a:sym typeface="+mn-ea"/>
              </a:rPr>
              <a:t>:</a:t>
            </a:r>
            <a:r>
              <a:rPr lang="zh-CN" altLang="en-US" sz="1400" b="1" kern="0" dirty="0">
                <a:solidFill>
                  <a:schemeClr val="accent1"/>
                </a:solidFill>
                <a:latin typeface="Verdana" panose="020B0604030504040204" pitchFamily="34" charset="0"/>
                <a:sym typeface="+mn-ea"/>
              </a:rPr>
              <a:t>提交后的需求量填报信息不能撤回请谨慎操作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2" grpId="0" bldLvl="0" animBg="1"/>
      <p:bldP spid="1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736c08e0-ad72-4661-8aa5-d4db1f045ea0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288</Words>
  <Application>Microsoft Office PowerPoint</Application>
  <PresentationFormat>宽屏</PresentationFormat>
  <Paragraphs>22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PowerPoint 演示文稿</vt:lpstr>
      <vt:lpstr>采购需求量填报</vt:lpstr>
      <vt:lpstr>采购需求量填报</vt:lpstr>
      <vt:lpstr>采购需求量填报</vt:lpstr>
      <vt:lpstr>采购需求量填报</vt:lpstr>
      <vt:lpstr>采购需求量填报</vt:lpstr>
      <vt:lpstr>采购需求量填报</vt:lpstr>
      <vt:lpstr>PowerPoint 演示文稿</vt:lpstr>
    </vt:vector>
  </TitlesOfParts>
  <Company>www.dadighost.com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User</cp:lastModifiedBy>
  <cp:revision>755</cp:revision>
  <dcterms:created xsi:type="dcterms:W3CDTF">2017-12-20T16:14:00Z</dcterms:created>
  <dcterms:modified xsi:type="dcterms:W3CDTF">2023-08-08T08:48:03Z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AAA6932CFD72400D8FA03BAD02760FE2_13</vt:lpwstr>
  </property>
</Properties>
</file>