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</p:sldMasterIdLst>
  <p:notesMasterIdLst>
    <p:notesMasterId r:id="rId16"/>
  </p:notesMasterIdLst>
  <p:handoutMasterIdLst>
    <p:handoutMasterId r:id="rId17"/>
  </p:handoutMasterIdLst>
  <p:sldIdLst>
    <p:sldId id="272" r:id="rId7"/>
    <p:sldId id="687" r:id="rId8"/>
    <p:sldId id="678" r:id="rId9"/>
    <p:sldId id="695" r:id="rId10"/>
    <p:sldId id="696" r:id="rId11"/>
    <p:sldId id="677" r:id="rId12"/>
    <p:sldId id="684" r:id="rId13"/>
    <p:sldId id="685" r:id="rId14"/>
    <p:sldId id="261" r:id="rId15"/>
  </p:sldIdLst>
  <p:sldSz cx="12192000" cy="6858000"/>
  <p:notesSz cx="7104063" cy="10234613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 userDrawn="1">
          <p15:clr>
            <a:srgbClr val="A4A3A4"/>
          </p15:clr>
        </p15:guide>
        <p15:guide id="2" pos="29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57" d="100"/>
          <a:sy n="157" d="100"/>
        </p:scale>
        <p:origin x="348" y="114"/>
      </p:cViewPr>
      <p:guideLst>
        <p:guide orient="horz" pos="2122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0235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154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0.png"/><Relationship Id="rId4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28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产品报价和确认供应操作说明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生产企业用户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5" y="891540"/>
            <a:ext cx="12192000" cy="5377815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产品报价</a:t>
            </a:r>
          </a:p>
        </p:txBody>
      </p:sp>
      <p:sp>
        <p:nvSpPr>
          <p:cNvPr id="16" name="矩形: 圆角 5"/>
          <p:cNvSpPr/>
          <p:nvPr/>
        </p:nvSpPr>
        <p:spPr>
          <a:xfrm>
            <a:off x="9305290" y="3369310"/>
            <a:ext cx="2680970" cy="3200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/>
        </p:nvSpPr>
        <p:spPr bwMode="auto">
          <a:xfrm>
            <a:off x="6497955" y="4133215"/>
            <a:ext cx="3787140" cy="1128395"/>
          </a:xfrm>
          <a:prstGeom prst="wedgeRoundRectCallout">
            <a:avLst>
              <a:gd name="adj1" fmla="val 49463"/>
              <a:gd name="adj2" fmla="val -8753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.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选择</a:t>
            </a:r>
            <a:r>
              <a:rPr lang="zh-CN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项目阶段为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“产品报价” </a:t>
            </a:r>
            <a:r>
              <a:rPr lang="zh-CN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并点击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详情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，进入带量谈判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-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电生理，运动医学，神经介入类产品报价页面</a:t>
            </a:r>
          </a:p>
        </p:txBody>
      </p:sp>
      <p:sp>
        <p:nvSpPr>
          <p:cNvPr id="7" name="矩形: 圆角 5"/>
          <p:cNvSpPr/>
          <p:nvPr/>
        </p:nvSpPr>
        <p:spPr>
          <a:xfrm>
            <a:off x="178341" y="2903289"/>
            <a:ext cx="1053888" cy="21778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8"/>
          <p:cNvSpPr>
            <a:spLocks noChangeArrowheads="1"/>
          </p:cNvSpPr>
          <p:nvPr/>
        </p:nvSpPr>
        <p:spPr bwMode="auto">
          <a:xfrm>
            <a:off x="1313936" y="1729380"/>
            <a:ext cx="1714250" cy="747811"/>
          </a:xfrm>
          <a:prstGeom prst="wedgeRoundRectCallout">
            <a:avLst>
              <a:gd name="adj1" fmla="val -61516"/>
              <a:gd name="adj2" fmla="val 779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带量采购项目管理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525" y="984250"/>
            <a:ext cx="12172950" cy="488950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产品报价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: 圆角 5"/>
          <p:cNvSpPr/>
          <p:nvPr/>
        </p:nvSpPr>
        <p:spPr>
          <a:xfrm>
            <a:off x="11080115" y="3683000"/>
            <a:ext cx="424180" cy="2546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7654925" y="3324860"/>
            <a:ext cx="2468245" cy="701040"/>
          </a:xfrm>
          <a:prstGeom prst="wedgeRoundRectCallout">
            <a:avLst>
              <a:gd name="adj1" fmla="val 87355"/>
              <a:gd name="adj2" fmla="val 1340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3.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点击【参与报价】弹出报价页面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2" name="矩形: 圆角 5"/>
          <p:cNvSpPr/>
          <p:nvPr/>
        </p:nvSpPr>
        <p:spPr>
          <a:xfrm>
            <a:off x="10657205" y="3199130"/>
            <a:ext cx="482600" cy="2292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标注 3"/>
          <p:cNvSpPr>
            <a:spLocks noChangeArrowheads="1"/>
          </p:cNvSpPr>
          <p:nvPr/>
        </p:nvSpPr>
        <p:spPr bwMode="auto">
          <a:xfrm>
            <a:off x="7995285" y="2323465"/>
            <a:ext cx="2468245" cy="749935"/>
          </a:xfrm>
          <a:prstGeom prst="wedgeRoundRectCallout">
            <a:avLst>
              <a:gd name="adj1" fmla="val 62760"/>
              <a:gd name="adj2" fmla="val 5872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产品详情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 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可查看该注册证下的具体规格型号</a:t>
            </a:r>
          </a:p>
        </p:txBody>
      </p:sp>
      <p:sp>
        <p:nvSpPr>
          <p:cNvPr id="5" name="矩形: 圆角 5"/>
          <p:cNvSpPr/>
          <p:nvPr>
            <p:custDataLst>
              <p:tags r:id="rId2"/>
            </p:custDataLst>
          </p:nvPr>
        </p:nvSpPr>
        <p:spPr>
          <a:xfrm>
            <a:off x="11435715" y="4448175"/>
            <a:ext cx="424180" cy="25463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圆角矩形标注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851775" y="4277360"/>
            <a:ext cx="2468245" cy="701040"/>
          </a:xfrm>
          <a:prstGeom prst="wedgeRoundRectCallout">
            <a:avLst>
              <a:gd name="adj1" fmla="val 93401"/>
              <a:gd name="adj2" fmla="val -1648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点击【放弃报价】则可放弃该注册证下所有产品报价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3" grpId="0" bldLvl="0" animBg="1"/>
      <p:bldP spid="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875" y="892175"/>
            <a:ext cx="12160250" cy="553085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产品报价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: 圆角 5"/>
          <p:cNvSpPr/>
          <p:nvPr/>
        </p:nvSpPr>
        <p:spPr>
          <a:xfrm>
            <a:off x="5632450" y="2575560"/>
            <a:ext cx="2049145" cy="220853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7357110" y="4783455"/>
            <a:ext cx="4683760" cy="1640205"/>
          </a:xfrm>
          <a:prstGeom prst="wedgeRoundRectCallout">
            <a:avLst>
              <a:gd name="adj1" fmla="val -41879"/>
              <a:gd name="adj2" fmla="val -7024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4.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填写报价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价格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” 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【保存】成功后返回产品报价列表。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/>
            </a:r>
            <a:b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</a:b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依据企业报价计算报价降幅（（基准价-企业报价）/基准价×100%）。</a:t>
            </a:r>
            <a:b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</a:br>
            <a:r>
              <a:rPr lang="zh-CN" altLang="en-US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注意：报价降幅达未到入门降幅则无法保存。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984250"/>
            <a:ext cx="12172950" cy="488950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产品报价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: 圆角 5"/>
          <p:cNvSpPr/>
          <p:nvPr/>
        </p:nvSpPr>
        <p:spPr>
          <a:xfrm>
            <a:off x="11565890" y="2207895"/>
            <a:ext cx="616585" cy="37592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标注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59040" y="2899410"/>
            <a:ext cx="3215640" cy="1130935"/>
          </a:xfrm>
          <a:prstGeom prst="wedgeRoundRectCallout">
            <a:avLst>
              <a:gd name="adj1" fmla="val 71603"/>
              <a:gd name="adj2" fmla="val -9126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核实无误后点击【提交】按钮，对所有产品报价及是否参与详情进行提交。</a:t>
            </a:r>
            <a:b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</a:br>
            <a:r>
              <a:rPr lang="zh-CN" altLang="en-US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提交后无法修改请谨慎操作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49350"/>
            <a:ext cx="12192000" cy="4559300"/>
          </a:xfrm>
          <a:prstGeom prst="rect">
            <a:avLst/>
          </a:prstGeom>
        </p:spPr>
      </p:pic>
      <p:sp>
        <p:nvSpPr>
          <p:cNvPr id="6" name="矩形: 圆角 5"/>
          <p:cNvSpPr/>
          <p:nvPr/>
        </p:nvSpPr>
        <p:spPr>
          <a:xfrm>
            <a:off x="9232265" y="3510915"/>
            <a:ext cx="2593975" cy="4914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供应意向确认</a:t>
            </a:r>
          </a:p>
        </p:txBody>
      </p:sp>
      <p:sp>
        <p:nvSpPr>
          <p:cNvPr id="4" name="矩形: 圆角 5"/>
          <p:cNvSpPr/>
          <p:nvPr>
            <p:custDataLst>
              <p:tags r:id="rId1"/>
            </p:custDataLst>
          </p:nvPr>
        </p:nvSpPr>
        <p:spPr>
          <a:xfrm>
            <a:off x="0" y="2820670"/>
            <a:ext cx="753110" cy="1930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13936" y="1729380"/>
            <a:ext cx="1714250" cy="747811"/>
          </a:xfrm>
          <a:prstGeom prst="wedgeRoundRectCallout">
            <a:avLst>
              <a:gd name="adj1" fmla="val -78789"/>
              <a:gd name="adj2" fmla="val 9202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带量采购项目管理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60110" y="4429125"/>
            <a:ext cx="3787140" cy="958850"/>
          </a:xfrm>
          <a:prstGeom prst="wedgeRoundRectCallout">
            <a:avLst>
              <a:gd name="adj1" fmla="val 43896"/>
              <a:gd name="adj2" fmla="val -9092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.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选择</a:t>
            </a:r>
            <a:r>
              <a:rPr lang="zh-CN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项目阶段为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“供应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意向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确认” </a:t>
            </a:r>
            <a:r>
              <a:rPr lang="zh-CN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并点击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详情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，进入带量联动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-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神经介入类弹簧圈供应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意向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确认页面。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1123950"/>
            <a:ext cx="12192000" cy="486410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供应意向确认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矩形: 圆角 5"/>
          <p:cNvSpPr/>
          <p:nvPr/>
        </p:nvSpPr>
        <p:spPr>
          <a:xfrm>
            <a:off x="10888345" y="3308985"/>
            <a:ext cx="469265" cy="2590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7814945" y="3719195"/>
            <a:ext cx="2661285" cy="1419860"/>
          </a:xfrm>
          <a:prstGeom prst="wedgeRoundRectCallout">
            <a:avLst>
              <a:gd name="adj1" fmla="val 74051"/>
              <a:gd name="adj2" fmla="val -2777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3.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点击【确认供应】，对该注册证下所有产品信息确认供应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b="1" kern="0" dirty="0" smtClean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点击【放弃供应】可对该注册证下所有产品信息放弃供应，并填写拒绝原因</a:t>
            </a:r>
          </a:p>
        </p:txBody>
      </p:sp>
      <p:sp>
        <p:nvSpPr>
          <p:cNvPr id="13" name="圆角矩形标注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084820" y="2490470"/>
            <a:ext cx="2468245" cy="749935"/>
          </a:xfrm>
          <a:prstGeom prst="wedgeRoundRectCallout">
            <a:avLst>
              <a:gd name="adj1" fmla="val 62760"/>
              <a:gd name="adj2" fmla="val 5872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点击【产品详情】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 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可查看该注册证所有规格型号详情。</a:t>
            </a:r>
          </a:p>
        </p:txBody>
      </p:sp>
      <p:sp>
        <p:nvSpPr>
          <p:cNvPr id="4" name="矩形: 圆角 5"/>
          <p:cNvSpPr/>
          <p:nvPr>
            <p:custDataLst>
              <p:tags r:id="rId3"/>
            </p:custDataLst>
          </p:nvPr>
        </p:nvSpPr>
        <p:spPr>
          <a:xfrm>
            <a:off x="11144885" y="3854450"/>
            <a:ext cx="799465" cy="2590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123950"/>
            <a:ext cx="12192000" cy="486410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供应意向确认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1579127" y="2681131"/>
            <a:ext cx="536331" cy="3556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标注 3"/>
          <p:cNvSpPr>
            <a:spLocks noChangeArrowheads="1"/>
          </p:cNvSpPr>
          <p:nvPr/>
        </p:nvSpPr>
        <p:spPr bwMode="auto">
          <a:xfrm>
            <a:off x="7753350" y="3578225"/>
            <a:ext cx="3215640" cy="958850"/>
          </a:xfrm>
          <a:prstGeom prst="wedgeRoundRectCallout">
            <a:avLst>
              <a:gd name="adj1" fmla="val 68266"/>
              <a:gd name="adj2" fmla="val -112317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4.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核实无误后点击【提交】按钮，对所有产品供应意向详情进行提交。</a:t>
            </a:r>
            <a:b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</a:br>
            <a:r>
              <a:rPr lang="zh-CN" altLang="en-US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提交后无法修改请谨慎操作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736c08e0-ad72-4661-8aa5-d4db1f045ea0"/>
  <p:tag name="COMMONDATA" val="eyJoZGlkIjoiZmE5N2UwM2RmZTk2NzlkMGQ5NWI2YTU1ZjNiMzc5Yj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260</Words>
  <Application>Microsoft Office PowerPoint</Application>
  <PresentationFormat>宽屏</PresentationFormat>
  <Paragraphs>25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产品报价</vt:lpstr>
      <vt:lpstr>产品报价</vt:lpstr>
      <vt:lpstr>产品报价</vt:lpstr>
      <vt:lpstr>产品报价</vt:lpstr>
      <vt:lpstr>供应意向确认</vt:lpstr>
      <vt:lpstr>供应意向确认</vt:lpstr>
      <vt:lpstr>供应意向确认</vt:lpstr>
      <vt:lpstr>PowerPoint 演示文稿</vt:lpstr>
    </vt:vector>
  </TitlesOfParts>
  <Company>www.dadighost.com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User</cp:lastModifiedBy>
  <cp:revision>754</cp:revision>
  <dcterms:created xsi:type="dcterms:W3CDTF">2017-12-20T16:14:00Z</dcterms:created>
  <dcterms:modified xsi:type="dcterms:W3CDTF">2023-07-20T06:02:55Z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65A2EFB62632447D87493D73B42E849F_13</vt:lpwstr>
  </property>
</Properties>
</file>