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4" r:id="rId4"/>
    <p:sldMasterId id="2147483656" r:id="rId5"/>
    <p:sldMasterId id="2147483659" r:id="rId6"/>
    <p:sldMasterId id="2147483662" r:id="rId7"/>
  </p:sldMasterIdLst>
  <p:notesMasterIdLst>
    <p:notesMasterId r:id="rId10"/>
  </p:notesMasterIdLst>
  <p:handoutMasterIdLst>
    <p:handoutMasterId r:id="rId21"/>
  </p:handoutMasterIdLst>
  <p:sldIdLst>
    <p:sldId id="718" r:id="rId8"/>
    <p:sldId id="719" r:id="rId9"/>
    <p:sldId id="683" r:id="rId11"/>
    <p:sldId id="702" r:id="rId12"/>
    <p:sldId id="704" r:id="rId13"/>
    <p:sldId id="703" r:id="rId14"/>
    <p:sldId id="708" r:id="rId15"/>
    <p:sldId id="709" r:id="rId16"/>
    <p:sldId id="710" r:id="rId17"/>
    <p:sldId id="712" r:id="rId18"/>
    <p:sldId id="711" r:id="rId19"/>
    <p:sldId id="261" r:id="rId20"/>
  </p:sldIdLst>
  <p:sldSz cx="12192000" cy="6858000"/>
  <p:notesSz cx="7103745" cy="10234295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7" userDrawn="1">
          <p15:clr>
            <a:srgbClr val="A4A3A4"/>
          </p15:clr>
        </p15:guide>
        <p15:guide id="2" pos="2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/>
    <p:restoredTop sz="95244"/>
  </p:normalViewPr>
  <p:slideViewPr>
    <p:cSldViewPr snapToGrid="0" showGuides="1">
      <p:cViewPr varScale="1">
        <p:scale>
          <a:sx n="109" d="100"/>
          <a:sy n="109" d="100"/>
        </p:scale>
        <p:origin x="612" y="108"/>
      </p:cViewPr>
      <p:guideLst>
        <p:guide orient="horz" pos="2077"/>
        <p:guide pos="29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tags" Target="tags/tag20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45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45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45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noProof="1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F76F625-63F9-4A3E-BF8F-C5B910E59946}" type="slidenum">
              <a:rPr kumimoji="0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DF5A40-A4B1-4800-8DE6-A3DE9E24BDE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448175" y="63611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3BA75235-B6B2-448C-A0E9-59301B13F70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0" hangingPunct="0">
              <a:buFontTx/>
              <a:buNone/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BA044DA-DE41-4CF7-A783-6DB370837D0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F47F4-6F97-4561-ADA2-D15BB2794499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B856FF-2129-480E-A4B5-E50F4E2C6289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1F4158C-EE30-490B-AE03-7CDEF377AE6B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91F3EA-FA84-49C5-96BB-D0C54B8CA000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image" Target="../media/image4.jpe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5" Type="http://schemas.openxmlformats.org/officeDocument/2006/relationships/theme" Target="../theme/theme4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5" Type="http://schemas.openxmlformats.org/officeDocument/2006/relationships/theme" Target="../theme/theme5.xml"/><Relationship Id="rId4" Type="http://schemas.openxmlformats.org/officeDocument/2006/relationships/image" Target="../media/image2.png"/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6" Type="http://schemas.openxmlformats.org/officeDocument/2006/relationships/theme" Target="../theme/theme6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4146550" y="6154738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4598988" y="6486525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432550"/>
            <a:ext cx="12192000" cy="414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矩形 6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330450" y="6029325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782888" y="6361113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3076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75338"/>
            <a:ext cx="1219200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487863" y="65135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3078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98838" y="1452563"/>
            <a:ext cx="5181600" cy="287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0" name="矩形 11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 descr="渐变红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0" y="681038"/>
            <a:ext cx="8258175" cy="7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1213" y="6226175"/>
            <a:ext cx="2325687" cy="6318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/>
          <p:cNvSpPr txBox="1">
            <a:spLocks noChangeArrowheads="1"/>
          </p:cNvSpPr>
          <p:nvPr/>
        </p:nvSpPr>
        <p:spPr bwMode="auto">
          <a:xfrm>
            <a:off x="2330450" y="6029325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5123" name="文本框 5"/>
          <p:cNvSpPr txBox="1">
            <a:spLocks noChangeArrowheads="1"/>
          </p:cNvSpPr>
          <p:nvPr/>
        </p:nvSpPr>
        <p:spPr bwMode="auto">
          <a:xfrm>
            <a:off x="2782888" y="6361113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5124" name="图片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5338"/>
            <a:ext cx="1219200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文本框 10"/>
          <p:cNvSpPr txBox="1">
            <a:spLocks noChangeArrowheads="1"/>
          </p:cNvSpPr>
          <p:nvPr/>
        </p:nvSpPr>
        <p:spPr bwMode="auto">
          <a:xfrm>
            <a:off x="4487863" y="65135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  <a:endParaRPr kumimoji="1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2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矩形 8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4146550" y="6154738"/>
            <a:ext cx="4616450" cy="277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chemeClr val="bg1"/>
                </a:solidFill>
                <a:sym typeface="+mn-ea"/>
              </a:rPr>
              <a:t>版权所有：北京市医药集中采购服务中心</a:t>
            </a:r>
            <a:r>
              <a:rPr kumimoji="1" lang="en-US" altLang="zh-CN" sz="1200" dirty="0">
                <a:solidFill>
                  <a:schemeClr val="bg1"/>
                </a:solidFill>
                <a:sym typeface="+mn-ea"/>
              </a:rPr>
              <a:t>  ©2018 All rights reserved</a:t>
            </a:r>
            <a:endParaRPr kumimoji="1" lang="zh-CN" altLang="en-US" sz="1200">
              <a:solidFill>
                <a:schemeClr val="bg1"/>
              </a:solidFill>
              <a:sym typeface="+mn-ea"/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4598988" y="6486525"/>
            <a:ext cx="3732212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kumimoji="1" lang="zh-CN" altLang="en-US" sz="1200">
                <a:solidFill>
                  <a:srgbClr val="FFFFFF"/>
                </a:solidFill>
                <a:sym typeface="+mn-ea"/>
              </a:rPr>
              <a:t>技术支持：北京医讯达科技有限公司 </a:t>
            </a:r>
            <a:endParaRPr kumimoji="1" lang="zh-CN" altLang="en-US" sz="1200">
              <a:solidFill>
                <a:srgbClr val="FFFFFF"/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2550"/>
            <a:ext cx="12192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6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b="1">
                <a:solidFill>
                  <a:schemeClr val="bg1"/>
                </a:solidFill>
                <a:sym typeface="+mn-ea"/>
              </a:rPr>
              <a:t>药品和医用耗材招采管理子系统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9.xml"/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.xml"/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0.xml"/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2.xml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4.xml"/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6.xml"/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22"/>
          <p:cNvSpPr txBox="1"/>
          <p:nvPr/>
        </p:nvSpPr>
        <p:spPr>
          <a:xfrm>
            <a:off x="1355725" y="1462659"/>
            <a:ext cx="9775825" cy="31381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北京市药品和医用耗材招采管理子系统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DRG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付费和带量采购政策</a:t>
            </a:r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联动</a:t>
            </a:r>
            <a:endParaRPr lang="en-US" altLang="zh-CN" sz="44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公示质疑操作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说明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2013331" y="4601980"/>
            <a:ext cx="8253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申报企业用户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875" y="866775"/>
            <a:ext cx="12160250" cy="5124450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弹簧圈类公示质疑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矩形: 圆角 5"/>
          <p:cNvSpPr/>
          <p:nvPr/>
        </p:nvSpPr>
        <p:spPr>
          <a:xfrm>
            <a:off x="2477135" y="2685415"/>
            <a:ext cx="4870450" cy="28930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圆角矩形标注 3"/>
          <p:cNvSpPr>
            <a:spLocks noChangeArrowheads="1"/>
          </p:cNvSpPr>
          <p:nvPr/>
        </p:nvSpPr>
        <p:spPr bwMode="auto">
          <a:xfrm>
            <a:off x="8202295" y="4081780"/>
            <a:ext cx="2795270" cy="897255"/>
          </a:xfrm>
          <a:prstGeom prst="wedgeRoundRectCallout">
            <a:avLst>
              <a:gd name="adj1" fmla="val -78055"/>
              <a:gd name="adj2" fmla="val -30750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4.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填写质疑价格信息并点击【保存】按钮，完成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CA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验证后保存质疑信息成功，返回公示质疑列表。</a:t>
            </a:r>
            <a:endParaRPr lang="zh-CN" altLang="en-US" sz="1400" b="1" kern="0" dirty="0" smtClean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4925" y="850900"/>
            <a:ext cx="12122150" cy="5156200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弹簧圈类公示质疑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: 圆角 5"/>
          <p:cNvSpPr/>
          <p:nvPr/>
        </p:nvSpPr>
        <p:spPr>
          <a:xfrm>
            <a:off x="11123930" y="3293110"/>
            <a:ext cx="750570" cy="3162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圆角矩形标注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94700" y="3975735"/>
            <a:ext cx="1555750" cy="837565"/>
          </a:xfrm>
          <a:prstGeom prst="wedgeRoundRectCallout">
            <a:avLst>
              <a:gd name="adj1" fmla="val 122000"/>
              <a:gd name="adj2" fmla="val -94882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可操作【编辑】及【取消质疑】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矩形 1"/>
          <p:cNvSpPr/>
          <p:nvPr/>
        </p:nvSpPr>
        <p:spPr>
          <a:xfrm>
            <a:off x="1106488" y="4679950"/>
            <a:ext cx="10033000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本部分手册内容完毕，请及时关注平台及网站动态信息</a:t>
            </a:r>
            <a:endParaRPr lang="zh-CN" altLang="en-US" sz="320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580" y="139700"/>
            <a:ext cx="6963410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电生理、运动医学、神经介入类公示质疑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云形 8"/>
          <p:cNvSpPr/>
          <p:nvPr/>
        </p:nvSpPr>
        <p:spPr>
          <a:xfrm>
            <a:off x="3011488" y="2005013"/>
            <a:ext cx="5938837" cy="25844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eaLnBrk="0" hangingPunct="0">
              <a:buClrTx/>
              <a:buSzTx/>
              <a:defRPr/>
            </a:pPr>
            <a:r>
              <a:rPr lang="zh-CN" altLang="en-US" sz="3200" dirty="0" smtClean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电生理、运动医学、神经介入类公示质疑</a:t>
            </a:r>
            <a:endParaRPr lang="zh-CN" altLang="en-US" sz="3200" dirty="0">
              <a:solidFill>
                <a:prstClr val="white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0" y="1206500"/>
            <a:ext cx="12179300" cy="4445000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580" y="139700"/>
            <a:ext cx="6992620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电生理、运动医学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、神经介入类公示质疑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6999"/>
            <a:ext cx="65" cy="553998"/>
          </a:xfrm>
          <a:prstGeom prst="rect">
            <a:avLst/>
          </a:prstGeom>
          <a:solidFill>
            <a:srgbClr val="0B56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圆角矩形标注 3"/>
          <p:cNvSpPr>
            <a:spLocks noChangeArrowheads="1"/>
          </p:cNvSpPr>
          <p:nvPr/>
        </p:nvSpPr>
        <p:spPr bwMode="auto">
          <a:xfrm>
            <a:off x="2246630" y="2051050"/>
            <a:ext cx="2726690" cy="559435"/>
          </a:xfrm>
          <a:prstGeom prst="wedgeRoundRectCallout">
            <a:avLst>
              <a:gd name="adj1" fmla="val -106171"/>
              <a:gd name="adj2" fmla="val 124347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1.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【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带量采购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-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项目管理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】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1" name="圆角矩形标注 3"/>
          <p:cNvSpPr>
            <a:spLocks noChangeArrowheads="1"/>
          </p:cNvSpPr>
          <p:nvPr/>
        </p:nvSpPr>
        <p:spPr bwMode="auto">
          <a:xfrm>
            <a:off x="6583045" y="4991735"/>
            <a:ext cx="3924300" cy="856615"/>
          </a:xfrm>
          <a:prstGeom prst="wedgeRoundRectCallout">
            <a:avLst>
              <a:gd name="adj1" fmla="val 75080"/>
              <a:gd name="adj2" fmla="val -176908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2.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点击项目描述为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带量谈判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-电生理、运动医学、神经介入类”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的【详情】进入公示质疑列表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6" name="矩形: 圆角 5"/>
          <p:cNvSpPr/>
          <p:nvPr>
            <p:custDataLst>
              <p:tags r:id="rId4"/>
            </p:custDataLst>
          </p:nvPr>
        </p:nvSpPr>
        <p:spPr>
          <a:xfrm>
            <a:off x="2131695" y="3705860"/>
            <a:ext cx="9798685" cy="1803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0650" y="923925"/>
            <a:ext cx="12071350" cy="5010150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580" y="139700"/>
            <a:ext cx="6992620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电生理、运动医学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、神经介入类公示质疑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6999"/>
            <a:ext cx="65" cy="553998"/>
          </a:xfrm>
          <a:prstGeom prst="rect">
            <a:avLst/>
          </a:prstGeom>
          <a:solidFill>
            <a:srgbClr val="0B56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圆角矩形标注 3"/>
          <p:cNvSpPr>
            <a:spLocks noChangeArrowheads="1"/>
          </p:cNvSpPr>
          <p:nvPr/>
        </p:nvSpPr>
        <p:spPr bwMode="auto">
          <a:xfrm>
            <a:off x="7681595" y="3163570"/>
            <a:ext cx="2113280" cy="1234440"/>
          </a:xfrm>
          <a:prstGeom prst="wedgeRoundRectCallout">
            <a:avLst>
              <a:gd name="adj1" fmla="val 100480"/>
              <a:gd name="adj2" fmla="val -12860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4.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点击【质疑】可对本企业及其他企业的产品分组详情进行质疑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6" name="矩形: 圆角 5"/>
          <p:cNvSpPr/>
          <p:nvPr>
            <p:custDataLst>
              <p:tags r:id="rId4"/>
            </p:custDataLst>
          </p:nvPr>
        </p:nvSpPr>
        <p:spPr>
          <a:xfrm>
            <a:off x="259080" y="2667000"/>
            <a:ext cx="579755" cy="3009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: 圆角 5"/>
          <p:cNvSpPr/>
          <p:nvPr>
            <p:custDataLst>
              <p:tags r:id="rId5"/>
            </p:custDataLst>
          </p:nvPr>
        </p:nvSpPr>
        <p:spPr>
          <a:xfrm>
            <a:off x="10952480" y="3361690"/>
            <a:ext cx="778510" cy="3009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: 圆角 5"/>
          <p:cNvSpPr/>
          <p:nvPr>
            <p:custDataLst>
              <p:tags r:id="rId6"/>
            </p:custDataLst>
          </p:nvPr>
        </p:nvSpPr>
        <p:spPr>
          <a:xfrm>
            <a:off x="6855460" y="3361690"/>
            <a:ext cx="520065" cy="3009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圆角矩形标注 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10710" y="3949700"/>
            <a:ext cx="2113280" cy="866775"/>
          </a:xfrm>
          <a:prstGeom prst="wedgeRoundRectCallout">
            <a:avLst>
              <a:gd name="adj1" fmla="val 63762"/>
              <a:gd name="adj2" fmla="val -89120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3.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点击已选择规格型号列的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“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数字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” 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可查分组详情。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700" y="927100"/>
            <a:ext cx="12166600" cy="5003800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580" y="139700"/>
            <a:ext cx="7321550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电生理、运动医学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、神经介入类公示质疑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6999"/>
            <a:ext cx="65" cy="553998"/>
          </a:xfrm>
          <a:prstGeom prst="rect">
            <a:avLst/>
          </a:prstGeom>
          <a:solidFill>
            <a:srgbClr val="0B56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圆角矩形标注 3"/>
          <p:cNvSpPr>
            <a:spLocks noChangeArrowheads="1"/>
          </p:cNvSpPr>
          <p:nvPr/>
        </p:nvSpPr>
        <p:spPr bwMode="auto">
          <a:xfrm>
            <a:off x="8507730" y="4110990"/>
            <a:ext cx="2548255" cy="1246505"/>
          </a:xfrm>
          <a:prstGeom prst="wedgeRoundRectCallout">
            <a:avLst>
              <a:gd name="adj1" fmla="val -93658"/>
              <a:gd name="adj2" fmla="val -46230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5.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填写质疑信息并点击【保存】按钮。完成</a:t>
            </a: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CA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验证后保存质疑成功，返回公示质疑列表。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7" name="矩形: 圆角 5"/>
          <p:cNvSpPr/>
          <p:nvPr>
            <p:custDataLst>
              <p:tags r:id="rId4"/>
            </p:custDataLst>
          </p:nvPr>
        </p:nvSpPr>
        <p:spPr>
          <a:xfrm>
            <a:off x="2428875" y="2484755"/>
            <a:ext cx="4958715" cy="218567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7150" y="831850"/>
            <a:ext cx="12077700" cy="5194300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580" y="139700"/>
            <a:ext cx="7082790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电生理、运动医学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、神经介入类公示质疑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76999"/>
            <a:ext cx="65" cy="553998"/>
          </a:xfrm>
          <a:prstGeom prst="rect">
            <a:avLst/>
          </a:prstGeom>
          <a:solidFill>
            <a:srgbClr val="0B56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圆角矩形标注 3"/>
          <p:cNvSpPr>
            <a:spLocks noChangeArrowheads="1"/>
          </p:cNvSpPr>
          <p:nvPr/>
        </p:nvSpPr>
        <p:spPr bwMode="auto">
          <a:xfrm>
            <a:off x="8394700" y="3975735"/>
            <a:ext cx="1555750" cy="837565"/>
          </a:xfrm>
          <a:prstGeom prst="wedgeRoundRectCallout">
            <a:avLst>
              <a:gd name="adj1" fmla="val 119428"/>
              <a:gd name="adj2" fmla="val -72365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可操作【编辑】及【取消质疑】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6" name="矩形: 圆角 5"/>
          <p:cNvSpPr/>
          <p:nvPr>
            <p:custDataLst>
              <p:tags r:id="rId4"/>
            </p:custDataLst>
          </p:nvPr>
        </p:nvSpPr>
        <p:spPr>
          <a:xfrm>
            <a:off x="10991215" y="3527425"/>
            <a:ext cx="771525" cy="2603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弹簧圈类公示质疑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云形 8"/>
          <p:cNvSpPr/>
          <p:nvPr/>
        </p:nvSpPr>
        <p:spPr>
          <a:xfrm>
            <a:off x="3011488" y="2005013"/>
            <a:ext cx="5938837" cy="25844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eaLnBrk="0" hangingPunct="0">
              <a:buClrTx/>
              <a:buSzTx/>
              <a:defRPr/>
            </a:pPr>
            <a:r>
              <a:rPr lang="zh-CN" altLang="en-US" sz="3200" dirty="0" smtClean="0">
                <a:solidFill>
                  <a:prstClr val="white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弹簧圈类公示质疑</a:t>
            </a:r>
            <a:endParaRPr lang="zh-CN" altLang="en-US" sz="3200" dirty="0">
              <a:solidFill>
                <a:prstClr val="white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0" y="1206500"/>
            <a:ext cx="12179300" cy="4445000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弹簧圈类公示质疑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圆角矩形标注 3"/>
          <p:cNvSpPr>
            <a:spLocks noChangeArrowheads="1"/>
          </p:cNvSpPr>
          <p:nvPr/>
        </p:nvSpPr>
        <p:spPr bwMode="auto">
          <a:xfrm>
            <a:off x="1670789" y="2470531"/>
            <a:ext cx="1714250" cy="747811"/>
          </a:xfrm>
          <a:prstGeom prst="wedgeRoundRectCallout">
            <a:avLst>
              <a:gd name="adj1" fmla="val -107125"/>
              <a:gd name="adj2" fmla="val 33674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1.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点击带量采购</a:t>
            </a:r>
            <a:r>
              <a:rPr kumimoji="0" lang="en-US" altLang="zh-CN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【</a:t>
            </a:r>
            <a:r>
              <a:rPr kumimoji="0" lang="zh-CN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项目管理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】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圆角矩形标注 10"/>
          <p:cNvSpPr>
            <a:spLocks noChangeArrowheads="1"/>
          </p:cNvSpPr>
          <p:nvPr/>
        </p:nvSpPr>
        <p:spPr bwMode="auto">
          <a:xfrm>
            <a:off x="6684645" y="4620895"/>
            <a:ext cx="3665855" cy="697230"/>
          </a:xfrm>
          <a:prstGeom prst="wedgeRoundRectCallout">
            <a:avLst>
              <a:gd name="adj1" fmla="val 81907"/>
              <a:gd name="adj2" fmla="val -183424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lvl="0"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2</a:t>
            </a:r>
            <a:r>
              <a:rPr kumimoji="0" lang="en-US" altLang="zh-CN" sz="1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  <a:sym typeface="+mn-ea"/>
              </a:rPr>
              <a:t>.</a:t>
            </a:r>
            <a:r>
              <a:rPr lang="zh-CN" altLang="en-US" sz="1400" b="1" kern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选择项目描述为</a:t>
            </a:r>
            <a:r>
              <a:rPr lang="en-US" altLang="zh-CN" sz="1400" b="1" kern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“</a:t>
            </a:r>
            <a:r>
              <a:rPr lang="zh-CN" altLang="en-US" sz="1400" b="1" kern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带量联动</a:t>
            </a:r>
            <a:r>
              <a:rPr lang="en-US" altLang="zh-CN" sz="1400" b="1" kern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-</a:t>
            </a:r>
            <a:r>
              <a:rPr lang="zh-CN" altLang="en-US" sz="1400" b="1" kern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神经介入类弹簧圈</a:t>
            </a:r>
            <a:r>
              <a:rPr lang="en-US" altLang="zh-CN" sz="1400" b="1" kern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”</a:t>
            </a:r>
            <a:r>
              <a:rPr lang="zh-CN" altLang="en-US" sz="1400" b="1" ker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并点击</a:t>
            </a:r>
            <a:r>
              <a:rPr lang="en-US" altLang="zh-CN" sz="1400" b="1" ker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【</a:t>
            </a:r>
            <a:r>
              <a:rPr lang="zh-CN" altLang="en-US" sz="1400" b="1" ker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详情</a:t>
            </a:r>
            <a:r>
              <a:rPr lang="en-US" altLang="zh-CN" sz="1400" b="1" ker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】</a:t>
            </a:r>
            <a:r>
              <a:rPr lang="zh-CN" altLang="en-US" sz="1400" b="1" ker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按钮，进入公示质疑页面</a:t>
            </a:r>
            <a:endParaRPr lang="zh-CN" altLang="en-US" sz="1400" b="1" kern="0" dirty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6" name="矩形: 圆角 5"/>
          <p:cNvSpPr/>
          <p:nvPr>
            <p:custDataLst>
              <p:tags r:id="rId4"/>
            </p:custDataLst>
          </p:nvPr>
        </p:nvSpPr>
        <p:spPr>
          <a:xfrm>
            <a:off x="1833245" y="3429000"/>
            <a:ext cx="9987280" cy="2597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4925" y="866775"/>
            <a:ext cx="12122150" cy="5124450"/>
          </a:xfrm>
          <a:prstGeom prst="rect">
            <a:avLst/>
          </a:prstGeom>
        </p:spPr>
      </p:pic>
      <p:sp>
        <p:nvSpPr>
          <p:cNvPr id="17411" name="标题 1"/>
          <p:cNvSpPr>
            <a:spLocks noGrp="1"/>
          </p:cNvSpPr>
          <p:nvPr>
            <p:ph type="title"/>
          </p:nvPr>
        </p:nvSpPr>
        <p:spPr>
          <a:xfrm>
            <a:off x="449263" y="139700"/>
            <a:ext cx="6465887" cy="352425"/>
          </a:xfrm>
          <a:prstGeom prst="rect">
            <a:avLst/>
          </a:prstGeom>
          <a:noFill/>
          <a:ln>
            <a:noFill/>
          </a:ln>
        </p:spPr>
        <p:txBody>
          <a:bodyPr anchor="t" anchorCtr="0"/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弹簧圈类公示质疑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: 圆角 5"/>
          <p:cNvSpPr/>
          <p:nvPr/>
        </p:nvSpPr>
        <p:spPr>
          <a:xfrm>
            <a:off x="7548880" y="3361055"/>
            <a:ext cx="616585" cy="31623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2" name="内容占位符 4"/>
          <p:cNvPicPr>
            <a:picLocks noGrp="1" noChangeAspect="1"/>
          </p:cNvPicPr>
          <p:nvPr>
            <p:ph idx="1" hasCustomPrompt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矩形: 圆角 5"/>
          <p:cNvSpPr/>
          <p:nvPr/>
        </p:nvSpPr>
        <p:spPr>
          <a:xfrm>
            <a:off x="11358245" y="3360420"/>
            <a:ext cx="264160" cy="31623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圆角矩形标注 3"/>
          <p:cNvSpPr>
            <a:spLocks noChangeArrowheads="1"/>
          </p:cNvSpPr>
          <p:nvPr/>
        </p:nvSpPr>
        <p:spPr bwMode="auto">
          <a:xfrm>
            <a:off x="8254898" y="4234052"/>
            <a:ext cx="2795016" cy="658368"/>
          </a:xfrm>
          <a:prstGeom prst="wedgeRoundRectCallout">
            <a:avLst>
              <a:gd name="adj1" fmla="val 61190"/>
              <a:gd name="adj2" fmla="val -147492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3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.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点击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【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质疑</a:t>
            </a:r>
            <a:r>
              <a:rPr lang="en-US" altLang="zh-CN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】</a:t>
            </a:r>
            <a:r>
              <a:rPr lang="zh-CN" altLang="en-US" sz="1400" b="1" kern="0" dirty="0" smtClean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按钮，进入质疑信息填报页面，对该公示价格质疑</a:t>
            </a:r>
            <a:endParaRPr lang="zh-CN" altLang="en-US" sz="1400" b="1" kern="0" dirty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</p:txBody>
      </p:sp>
      <p:sp>
        <p:nvSpPr>
          <p:cNvPr id="5" name="圆角矩形标注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40148" y="4234052"/>
            <a:ext cx="2795016" cy="658368"/>
          </a:xfrm>
          <a:prstGeom prst="wedgeRoundRectCallout">
            <a:avLst>
              <a:gd name="adj1" fmla="val 56919"/>
              <a:gd name="adj2" fmla="val -142958"/>
              <a:gd name="adj3" fmla="val 16667"/>
            </a:avLst>
          </a:prstGeom>
          <a:solidFill>
            <a:srgbClr val="FFFFFF"/>
          </a:solidFill>
          <a:ln w="9525" algn="ctr">
            <a:solidFill>
              <a:srgbClr val="FF0000"/>
            </a:solidFill>
            <a:round/>
          </a:ln>
        </p:spPr>
        <p:txBody>
          <a:bodyPr anchor="ctr"/>
          <a:p>
            <a:pPr eaLnBrk="0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点击已选规格型号列的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“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数字</a:t>
            </a:r>
            <a:r>
              <a:rPr lang="en-US" altLang="zh-CN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”</a:t>
            </a:r>
            <a:r>
              <a:rPr lang="zh-CN" altLang="en-US" sz="1400" b="1" kern="0" dirty="0">
                <a:solidFill>
                  <a:srgbClr val="FF0000"/>
                </a:solidFill>
                <a:latin typeface="Verdana" panose="020B0604030504040204" pitchFamily="34" charset="0"/>
                <a:sym typeface="+mn-ea"/>
              </a:rPr>
              <a:t>可查看该注册证下规格型号详情</a:t>
            </a:r>
            <a:endParaRPr lang="zh-CN" altLang="en-US" sz="1400" b="1" kern="0" dirty="0">
              <a:solidFill>
                <a:srgbClr val="FF0000"/>
              </a:solidFill>
              <a:latin typeface="Verdana" panose="020B060403050404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5" grpId="0" bldLvl="0" animBg="1"/>
    </p:bld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PP_MARK_KEY" val="a89964f3-a560-4e6d-9e32-5a7afabbcabd"/>
  <p:tag name="COMMONDATA" val="eyJoZGlkIjoiZmE5N2UwM2RmZTk2NzlkMGQ5NWI2YTU1ZjNiMzc5YjU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569</Words>
  <Application>WPS 演示</Application>
  <PresentationFormat>宽屏</PresentationFormat>
  <Paragraphs>64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Arial</vt:lpstr>
      <vt:lpstr>宋体</vt:lpstr>
      <vt:lpstr>Wingdings</vt:lpstr>
      <vt:lpstr>Calibri</vt:lpstr>
      <vt:lpstr>Calibri Light</vt:lpstr>
      <vt:lpstr>微软雅黑</vt:lpstr>
      <vt:lpstr>华文新魏</vt:lpstr>
      <vt:lpstr>Verdana</vt:lpstr>
      <vt:lpstr>Arial Unicode MS</vt:lpstr>
      <vt:lpstr>Office 主题</vt:lpstr>
      <vt:lpstr>1_自定义设计方案</vt:lpstr>
      <vt:lpstr>自定义设计方案</vt:lpstr>
      <vt:lpstr>2_自定义设计方案</vt:lpstr>
      <vt:lpstr>3_自定义设计方案</vt:lpstr>
      <vt:lpstr>4_自定义设计方案</vt:lpstr>
      <vt:lpstr>PowerPoint 演示文稿</vt:lpstr>
      <vt:lpstr>电生理、运动医学、神经介入类产品申报</vt:lpstr>
      <vt:lpstr>电生理、运动医学、神经介入类产品申报</vt:lpstr>
      <vt:lpstr>电生理、运动医学、神经介入类产品申报</vt:lpstr>
      <vt:lpstr>电生理、运动医学、神经介入类产品申报</vt:lpstr>
      <vt:lpstr>电生理、运动医学、神经介入类产品申报</vt:lpstr>
      <vt:lpstr>弹簧圈类产品申报</vt:lpstr>
      <vt:lpstr>弹簧圈类产品申报</vt:lpstr>
      <vt:lpstr>弹簧圈类产品申报</vt:lpstr>
      <vt:lpstr>弹簧圈类产品申报</vt:lpstr>
      <vt:lpstr>弹簧圈类产品申报</vt:lpstr>
      <vt:lpstr>PowerPoint 演示文稿</vt:lpstr>
    </vt:vector>
  </TitlesOfParts>
  <Company>www.dadighost.com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YXL</dc:creator>
  <cp:lastModifiedBy>小瑾</cp:lastModifiedBy>
  <cp:revision>758</cp:revision>
  <dcterms:created xsi:type="dcterms:W3CDTF">2017-12-20T16:14:00Z</dcterms:created>
  <dcterms:modified xsi:type="dcterms:W3CDTF">2023-07-06T08:58:14Z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1741313C588640B98C08495CE283124D_13</vt:lpwstr>
  </property>
</Properties>
</file>