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  <p:sldMasterId id="2147483654" r:id="rId4"/>
    <p:sldMasterId id="2147483656" r:id="rId5"/>
    <p:sldMasterId id="2147483659" r:id="rId6"/>
    <p:sldMasterId id="2147483662" r:id="rId7"/>
  </p:sldMasterIdLst>
  <p:notesMasterIdLst>
    <p:notesMasterId r:id="rId10"/>
  </p:notesMasterIdLst>
  <p:handoutMasterIdLst>
    <p:handoutMasterId r:id="rId28"/>
  </p:handoutMasterIdLst>
  <p:sldIdLst>
    <p:sldId id="718" r:id="rId8"/>
    <p:sldId id="719" r:id="rId9"/>
    <p:sldId id="683" r:id="rId11"/>
    <p:sldId id="702" r:id="rId12"/>
    <p:sldId id="704" r:id="rId13"/>
    <p:sldId id="703" r:id="rId14"/>
    <p:sldId id="706" r:id="rId15"/>
    <p:sldId id="705" r:id="rId16"/>
    <p:sldId id="707" r:id="rId17"/>
    <p:sldId id="708" r:id="rId18"/>
    <p:sldId id="709" r:id="rId19"/>
    <p:sldId id="710" r:id="rId20"/>
    <p:sldId id="712" r:id="rId21"/>
    <p:sldId id="711" r:id="rId22"/>
    <p:sldId id="713" r:id="rId23"/>
    <p:sldId id="714" r:id="rId24"/>
    <p:sldId id="715" r:id="rId25"/>
    <p:sldId id="716" r:id="rId26"/>
    <p:sldId id="261" r:id="rId27"/>
  </p:sldIdLst>
  <p:sldSz cx="12192000" cy="6858000"/>
  <p:notesSz cx="7103745" cy="10234295"/>
  <p:custDataLst>
    <p:tags r:id="rId3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2" userDrawn="1">
          <p15:clr>
            <a:srgbClr val="A4A3A4"/>
          </p15:clr>
        </p15:guide>
        <p15:guide id="2" pos="29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/>
    <p:restoredTop sz="95244"/>
  </p:normalViewPr>
  <p:slideViewPr>
    <p:cSldViewPr snapToGrid="0" showGuides="1">
      <p:cViewPr varScale="1">
        <p:scale>
          <a:sx n="109" d="100"/>
          <a:sy n="109" d="100"/>
        </p:scale>
        <p:origin x="612" y="108"/>
      </p:cViewPr>
      <p:guideLst>
        <p:guide orient="horz" pos="2072"/>
        <p:guide pos="292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2" Type="http://schemas.openxmlformats.org/officeDocument/2006/relationships/tags" Target="tags/tag27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19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0" Type="http://schemas.openxmlformats.org/officeDocument/2006/relationships/slide" Target="slides/slide12.xml"/><Relationship Id="rId2" Type="http://schemas.openxmlformats.org/officeDocument/2006/relationships/theme" Target="theme/theme1.xml"/><Relationship Id="rId19" Type="http://schemas.openxmlformats.org/officeDocument/2006/relationships/slide" Target="slides/slide11.xml"/><Relationship Id="rId18" Type="http://schemas.openxmlformats.org/officeDocument/2006/relationships/slide" Target="slides/slide1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1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45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45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45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4313" y="9720263"/>
            <a:ext cx="3078163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noProof="1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F76F625-63F9-4A3E-BF8F-C5B910E59946}" type="slidenum">
              <a:rPr kumimoji="0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0263"/>
            <a:ext cx="3078163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DF5A40-A4B1-4800-8DE6-A3DE9E24BDE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448175" y="6361113"/>
            <a:ext cx="37338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技术支持：南京易联阳光信息技术股份有限公司</a:t>
            </a:r>
            <a:endParaRPr kumimoji="1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3BA75235-B6B2-448C-A0E9-59301B13F70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BA044DA-DE41-4CF7-A783-6DB370837D0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2F47F4-6F97-4561-ADA2-D15BB2794499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B856FF-2129-480E-A4B5-E50F4E2C6289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1F4158C-EE30-490B-AE03-7CDEF377AE6B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91F3EA-FA84-49C5-96BB-D0C54B8CA000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5" Type="http://schemas.openxmlformats.org/officeDocument/2006/relationships/theme" Target="../theme/theme3.xml"/><Relationship Id="rId4" Type="http://schemas.openxmlformats.org/officeDocument/2006/relationships/image" Target="../media/image4.jpeg"/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5" Type="http://schemas.openxmlformats.org/officeDocument/2006/relationships/theme" Target="../theme/theme4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5" Type="http://schemas.openxmlformats.org/officeDocument/2006/relationships/theme" Target="../theme/theme5.xml"/><Relationship Id="rId4" Type="http://schemas.openxmlformats.org/officeDocument/2006/relationships/image" Target="../media/image2.png"/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6" Type="http://schemas.openxmlformats.org/officeDocument/2006/relationships/theme" Target="../theme/theme6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文本框 6"/>
          <p:cNvSpPr txBox="1">
            <a:spLocks noChangeArrowheads="1"/>
          </p:cNvSpPr>
          <p:nvPr/>
        </p:nvSpPr>
        <p:spPr bwMode="auto">
          <a:xfrm>
            <a:off x="4146550" y="6154738"/>
            <a:ext cx="461645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版权所有：北京市医药集中采购服务中心</a:t>
            </a:r>
            <a:r>
              <a:rPr kumimoji="1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  ©2018 All rights reserved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053" name="文本框 7"/>
          <p:cNvSpPr txBox="1">
            <a:spLocks noChangeArrowheads="1"/>
          </p:cNvSpPr>
          <p:nvPr/>
        </p:nvSpPr>
        <p:spPr bwMode="auto">
          <a:xfrm>
            <a:off x="4598988" y="6486525"/>
            <a:ext cx="373221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技术支持：北京医讯达科技有限公司 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432550"/>
            <a:ext cx="12192000" cy="414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4" name="矩形 6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药品和医用耗材招采管理子系统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330450" y="6029325"/>
            <a:ext cx="461645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版权所有：北京市医药集中采购服务中心</a:t>
            </a:r>
            <a:r>
              <a:rPr kumimoji="1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  ©2018 All rights reserved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782888" y="6361113"/>
            <a:ext cx="373221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技术支持：北京医讯达科技有限公司 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3076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875338"/>
            <a:ext cx="12192000" cy="97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487863" y="6513513"/>
            <a:ext cx="37338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技术支持：南京易联阳光信息技术股份有限公司</a:t>
            </a:r>
            <a:endParaRPr kumimoji="1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3078" name="图片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98838" y="1452563"/>
            <a:ext cx="5181600" cy="287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0" name="矩形 11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药品和医用耗材招采管理子系统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2" descr="渐变红条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50" y="681038"/>
            <a:ext cx="8258175" cy="7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01213" y="6226175"/>
            <a:ext cx="2325687" cy="6318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/>
          <p:cNvSpPr txBox="1">
            <a:spLocks noChangeArrowheads="1"/>
          </p:cNvSpPr>
          <p:nvPr/>
        </p:nvSpPr>
        <p:spPr bwMode="auto">
          <a:xfrm>
            <a:off x="2330450" y="6029325"/>
            <a:ext cx="461645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版权所有：北京市医药集中采购服务中心</a:t>
            </a:r>
            <a:r>
              <a:rPr kumimoji="1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  ©2018 All rights reserved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5123" name="文本框 5"/>
          <p:cNvSpPr txBox="1">
            <a:spLocks noChangeArrowheads="1"/>
          </p:cNvSpPr>
          <p:nvPr/>
        </p:nvSpPr>
        <p:spPr bwMode="auto">
          <a:xfrm>
            <a:off x="2782888" y="6361113"/>
            <a:ext cx="373221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技术支持：北京医讯达科技有限公司 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5124" name="图片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5338"/>
            <a:ext cx="12192000" cy="97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6" name="文本框 10"/>
          <p:cNvSpPr txBox="1">
            <a:spLocks noChangeArrowheads="1"/>
          </p:cNvSpPr>
          <p:nvPr/>
        </p:nvSpPr>
        <p:spPr bwMode="auto">
          <a:xfrm>
            <a:off x="4487863" y="6513513"/>
            <a:ext cx="37338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技术支持：南京易联阳光信息技术股份有限公司</a:t>
            </a:r>
            <a:endParaRPr kumimoji="1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2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7" name="矩形 8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药品和医用耗材招采管理子系统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文本框 6"/>
          <p:cNvSpPr txBox="1">
            <a:spLocks noChangeArrowheads="1"/>
          </p:cNvSpPr>
          <p:nvPr/>
        </p:nvSpPr>
        <p:spPr bwMode="auto">
          <a:xfrm>
            <a:off x="4146550" y="6154738"/>
            <a:ext cx="4616450" cy="2778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kumimoji="1" lang="zh-CN" altLang="en-US" sz="1200">
                <a:solidFill>
                  <a:schemeClr val="bg1"/>
                </a:solidFill>
                <a:sym typeface="+mn-ea"/>
              </a:rPr>
              <a:t>版权所有：北京市医药集中采购服务中心</a:t>
            </a:r>
            <a:r>
              <a:rPr kumimoji="1" lang="en-US" altLang="zh-CN" sz="1200" dirty="0">
                <a:solidFill>
                  <a:schemeClr val="bg1"/>
                </a:solidFill>
                <a:sym typeface="+mn-ea"/>
              </a:rPr>
              <a:t>  ©2018 All rights reserved</a:t>
            </a:r>
            <a:endParaRPr kumimoji="1" lang="zh-CN" altLang="en-US" sz="1200">
              <a:solidFill>
                <a:schemeClr val="bg1"/>
              </a:solidFill>
              <a:sym typeface="+mn-ea"/>
            </a:endParaRPr>
          </a:p>
        </p:txBody>
      </p:sp>
      <p:sp>
        <p:nvSpPr>
          <p:cNvPr id="2053" name="文本框 7"/>
          <p:cNvSpPr txBox="1">
            <a:spLocks noChangeArrowheads="1"/>
          </p:cNvSpPr>
          <p:nvPr/>
        </p:nvSpPr>
        <p:spPr bwMode="auto">
          <a:xfrm>
            <a:off x="4598988" y="6486525"/>
            <a:ext cx="3732212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kumimoji="1" lang="zh-CN" altLang="en-US" sz="1200">
                <a:solidFill>
                  <a:srgbClr val="FFFFFF"/>
                </a:solidFill>
                <a:sym typeface="+mn-ea"/>
              </a:rPr>
              <a:t>技术支持：北京医讯达科技有限公司 </a:t>
            </a:r>
            <a:endParaRPr kumimoji="1" lang="zh-CN" altLang="en-US" sz="1200">
              <a:solidFill>
                <a:srgbClr val="FFFFFF"/>
              </a:solidFill>
              <a:sym typeface="+mn-ea"/>
            </a:endParaRPr>
          </a:p>
        </p:txBody>
      </p:sp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2550"/>
            <a:ext cx="121920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矩形 6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b="1">
                <a:solidFill>
                  <a:schemeClr val="bg1"/>
                </a:solidFill>
                <a:sym typeface="+mn-ea"/>
              </a:rPr>
              <a:t>药品和医用耗材招采管理子系统</a:t>
            </a:r>
            <a:endParaRPr lang="zh-CN" altLang="en-US" b="1">
              <a:solidFill>
                <a:schemeClr val="bg1"/>
              </a:solidFill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6.xml"/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tags" Target="../tags/tag25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.xml"/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4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tags" Target="../tags/tag16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tags" Target="../tags/tag19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tags" Target="../tags/tag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文本框 22"/>
          <p:cNvSpPr txBox="1"/>
          <p:nvPr/>
        </p:nvSpPr>
        <p:spPr>
          <a:xfrm>
            <a:off x="1355725" y="1462659"/>
            <a:ext cx="9775825" cy="3139321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北京市药品和医用耗材招采管理子系统</a:t>
            </a:r>
            <a:endParaRPr lang="en-US" altLang="zh-CN" sz="4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DRG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付费和带量采购政策</a:t>
            </a:r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联动</a:t>
            </a:r>
            <a:endParaRPr lang="en-US" altLang="zh-CN" sz="44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产品申报操作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说明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1"/>
          <p:cNvSpPr txBox="1">
            <a:spLocks noChangeArrowheads="1"/>
          </p:cNvSpPr>
          <p:nvPr/>
        </p:nvSpPr>
        <p:spPr bwMode="auto">
          <a:xfrm>
            <a:off x="2013331" y="4601980"/>
            <a:ext cx="8253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申报企业用户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弹簧圈类产品申报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云形 8"/>
          <p:cNvSpPr/>
          <p:nvPr/>
        </p:nvSpPr>
        <p:spPr>
          <a:xfrm>
            <a:off x="3011488" y="2005013"/>
            <a:ext cx="5938837" cy="25844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eaLnBrk="0" hangingPunct="0">
              <a:buClrTx/>
              <a:buSzTx/>
              <a:defRPr/>
            </a:pPr>
            <a:r>
              <a:rPr lang="zh-CN" altLang="en-US" sz="3200" dirty="0" smtClean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弹簧圈类产品申报</a:t>
            </a:r>
            <a:endParaRPr lang="zh-CN" altLang="en-US" sz="3200" dirty="0">
              <a:solidFill>
                <a:prstClr val="white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700" y="882650"/>
            <a:ext cx="12166600" cy="5092700"/>
          </a:xfrm>
          <a:prstGeom prst="rect">
            <a:avLst/>
          </a:prstGeom>
        </p:spPr>
      </p:pic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弹簧圈类产品申报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圆角矩形标注 3"/>
          <p:cNvSpPr>
            <a:spLocks noChangeArrowheads="1"/>
          </p:cNvSpPr>
          <p:nvPr/>
        </p:nvSpPr>
        <p:spPr bwMode="auto">
          <a:xfrm>
            <a:off x="1670789" y="2470531"/>
            <a:ext cx="1714250" cy="747811"/>
          </a:xfrm>
          <a:prstGeom prst="wedgeRoundRectCallout">
            <a:avLst>
              <a:gd name="adj1" fmla="val -104828"/>
              <a:gd name="adj2" fmla="val -11584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1.</a:t>
            </a: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点击带量采购</a:t>
            </a: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【</a:t>
            </a: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项目管理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】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圆角矩形标注 10"/>
          <p:cNvSpPr>
            <a:spLocks noChangeArrowheads="1"/>
          </p:cNvSpPr>
          <p:nvPr/>
        </p:nvSpPr>
        <p:spPr bwMode="auto">
          <a:xfrm>
            <a:off x="6684645" y="4620895"/>
            <a:ext cx="3665855" cy="697230"/>
          </a:xfrm>
          <a:prstGeom prst="wedgeRoundRectCallout">
            <a:avLst>
              <a:gd name="adj1" fmla="val 81630"/>
              <a:gd name="adj2" fmla="val -116302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lvl="0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2</a:t>
            </a:r>
            <a:r>
              <a:rPr kumimoji="0" lang="en-US" altLang="zh-CN" sz="14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.</a:t>
            </a:r>
            <a:r>
              <a:rPr lang="zh-CN" altLang="en-US" sz="1400" b="1" kern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选择项目描述为</a:t>
            </a:r>
            <a:r>
              <a:rPr lang="en-US" altLang="zh-CN" sz="1400" b="1" kern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“</a:t>
            </a:r>
            <a:r>
              <a:rPr lang="zh-CN" altLang="en-US" sz="1400" b="1" kern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带量联动</a:t>
            </a:r>
            <a:r>
              <a:rPr lang="en-US" altLang="zh-CN" sz="1400" b="1" kern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-</a:t>
            </a:r>
            <a:r>
              <a:rPr lang="zh-CN" altLang="en-US" sz="1400" b="1" kern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神经介入类弹簧圈</a:t>
            </a:r>
            <a:r>
              <a:rPr lang="en-US" altLang="zh-CN" sz="1400" b="1" kern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”</a:t>
            </a:r>
            <a:r>
              <a:rPr lang="zh-CN" altLang="en-US" sz="1400" b="1" ker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并点击</a:t>
            </a:r>
            <a:r>
              <a:rPr lang="en-US" altLang="zh-CN" sz="1400" b="1" ker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【</a:t>
            </a:r>
            <a:r>
              <a:rPr lang="zh-CN" altLang="en-US" sz="1400" b="1" ker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详情</a:t>
            </a:r>
            <a:r>
              <a:rPr lang="en-US" altLang="zh-CN" sz="1400" b="1" ker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】</a:t>
            </a:r>
            <a:r>
              <a:rPr lang="zh-CN" altLang="en-US" sz="1400" b="1" ker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按钮，进入申报页面</a:t>
            </a:r>
            <a:endParaRPr lang="zh-CN" altLang="en-US" sz="1400" b="1" kern="0" dirty="0">
              <a:solidFill>
                <a:srgbClr val="FF0000"/>
              </a:solidFill>
              <a:latin typeface="Verdana" panose="020B0604030504040204" pitchFamily="34" charset="0"/>
              <a:sym typeface="+mn-ea"/>
            </a:endParaRPr>
          </a:p>
        </p:txBody>
      </p:sp>
      <p:sp>
        <p:nvSpPr>
          <p:cNvPr id="6" name="矩形: 圆角 5"/>
          <p:cNvSpPr/>
          <p:nvPr>
            <p:custDataLst>
              <p:tags r:id="rId4"/>
            </p:custDataLst>
          </p:nvPr>
        </p:nvSpPr>
        <p:spPr>
          <a:xfrm>
            <a:off x="1803400" y="3886200"/>
            <a:ext cx="9987280" cy="25971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9536"/>
            <a:ext cx="12192000" cy="5605271"/>
          </a:xfrm>
          <a:prstGeom prst="rect">
            <a:avLst/>
          </a:prstGeom>
        </p:spPr>
      </p:pic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弹簧圈类产品申报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: 圆角 5"/>
          <p:cNvSpPr/>
          <p:nvPr/>
        </p:nvSpPr>
        <p:spPr>
          <a:xfrm>
            <a:off x="150027" y="3072186"/>
            <a:ext cx="1053888" cy="21778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矩形: 圆角 5"/>
          <p:cNvSpPr/>
          <p:nvPr/>
        </p:nvSpPr>
        <p:spPr>
          <a:xfrm>
            <a:off x="10478001" y="3260790"/>
            <a:ext cx="572214" cy="31625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圆角矩形标注 3"/>
          <p:cNvSpPr>
            <a:spLocks noChangeArrowheads="1"/>
          </p:cNvSpPr>
          <p:nvPr/>
        </p:nvSpPr>
        <p:spPr bwMode="auto">
          <a:xfrm>
            <a:off x="7352563" y="3332987"/>
            <a:ext cx="2795016" cy="658368"/>
          </a:xfrm>
          <a:prstGeom prst="wedgeRoundRectCallout">
            <a:avLst>
              <a:gd name="adj1" fmla="val 61180"/>
              <a:gd name="adj2" fmla="val -34045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3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.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点击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【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选择规格型号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】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按钮，进入设置申报规格型号页面</a:t>
            </a:r>
            <a:endParaRPr lang="zh-CN" altLang="en-US" sz="1400" b="1" kern="0" dirty="0">
              <a:solidFill>
                <a:srgbClr val="FF0000"/>
              </a:solidFill>
              <a:latin typeface="Verdana" panose="020B060403050404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9536"/>
            <a:ext cx="12192000" cy="5605271"/>
          </a:xfrm>
          <a:prstGeom prst="rect">
            <a:avLst/>
          </a:prstGeom>
        </p:spPr>
      </p:pic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弹簧圈类产品申报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: 圆角 5"/>
          <p:cNvSpPr/>
          <p:nvPr/>
        </p:nvSpPr>
        <p:spPr>
          <a:xfrm>
            <a:off x="150027" y="3072186"/>
            <a:ext cx="1053888" cy="21778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矩形: 圆角 5"/>
          <p:cNvSpPr/>
          <p:nvPr/>
        </p:nvSpPr>
        <p:spPr>
          <a:xfrm>
            <a:off x="7414761" y="3581794"/>
            <a:ext cx="522231" cy="31625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圆角矩形标注 3"/>
          <p:cNvSpPr>
            <a:spLocks noChangeArrowheads="1"/>
          </p:cNvSpPr>
          <p:nvPr/>
        </p:nvSpPr>
        <p:spPr bwMode="auto">
          <a:xfrm>
            <a:off x="4220718" y="3662171"/>
            <a:ext cx="2795016" cy="658368"/>
          </a:xfrm>
          <a:prstGeom prst="wedgeRoundRectCallout">
            <a:avLst>
              <a:gd name="adj1" fmla="val 61180"/>
              <a:gd name="adj2" fmla="val -34045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5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.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如需修改规格型号信息，点击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【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已选择规格型号的数量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】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按钮，对已选择的规格型号进行移除</a:t>
            </a:r>
            <a:endParaRPr lang="zh-CN" altLang="en-US" sz="1400" b="1" kern="0" dirty="0">
              <a:solidFill>
                <a:srgbClr val="FF0000"/>
              </a:solidFill>
              <a:latin typeface="Verdana" panose="020B060403050404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67928"/>
            <a:ext cx="12192000" cy="5683377"/>
          </a:xfrm>
          <a:prstGeom prst="rect">
            <a:avLst/>
          </a:prstGeom>
        </p:spPr>
      </p:pic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弹簧圈类产品申报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2907792" y="4023360"/>
            <a:ext cx="288643" cy="236829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圆角矩形标注 9"/>
          <p:cNvSpPr>
            <a:spLocks noChangeArrowheads="1"/>
          </p:cNvSpPr>
          <p:nvPr/>
        </p:nvSpPr>
        <p:spPr bwMode="auto">
          <a:xfrm>
            <a:off x="7518952" y="4473412"/>
            <a:ext cx="2402288" cy="747811"/>
          </a:xfrm>
          <a:prstGeom prst="wedgeRoundRectCallout">
            <a:avLst>
              <a:gd name="adj1" fmla="val 67803"/>
              <a:gd name="adj2" fmla="val -136038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4.</a:t>
            </a: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勾选需要添加的规格型号产品，点击</a:t>
            </a: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【</a:t>
            </a: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添加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】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按钮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8" name="矩形: 圆角 5"/>
          <p:cNvSpPr/>
          <p:nvPr/>
        </p:nvSpPr>
        <p:spPr>
          <a:xfrm>
            <a:off x="10377417" y="3609617"/>
            <a:ext cx="572214" cy="31625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: 圆角 5"/>
          <p:cNvSpPr/>
          <p:nvPr/>
        </p:nvSpPr>
        <p:spPr>
          <a:xfrm>
            <a:off x="3196435" y="2688750"/>
            <a:ext cx="7753196" cy="75853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圆角矩形标注 10"/>
          <p:cNvSpPr>
            <a:spLocks noChangeArrowheads="1"/>
          </p:cNvSpPr>
          <p:nvPr/>
        </p:nvSpPr>
        <p:spPr bwMode="auto">
          <a:xfrm>
            <a:off x="3774341" y="3116974"/>
            <a:ext cx="6025896" cy="274319"/>
          </a:xfrm>
          <a:prstGeom prst="wedgeRoundRectCallout">
            <a:avLst>
              <a:gd name="adj1" fmla="val -113"/>
              <a:gd name="adj2" fmla="val -87187"/>
              <a:gd name="adj3" fmla="val 16667"/>
            </a:avLst>
          </a:prstGeom>
          <a:solidFill>
            <a:srgbClr val="FFFFFF"/>
          </a:solidFill>
          <a:ln w="9525" algn="ctr">
            <a:solidFill>
              <a:schemeClr val="bg1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可以按“注册证号”、“医院耗材代码”、“规格”、“型号”搜索产品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12800"/>
            <a:ext cx="12192000" cy="5652008"/>
          </a:xfrm>
          <a:prstGeom prst="rect">
            <a:avLst/>
          </a:prstGeom>
        </p:spPr>
      </p:pic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弹簧圈类产品申报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2889504" y="4069080"/>
            <a:ext cx="306931" cy="232257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圆角矩形标注 9"/>
          <p:cNvSpPr>
            <a:spLocks noChangeArrowheads="1"/>
          </p:cNvSpPr>
          <p:nvPr/>
        </p:nvSpPr>
        <p:spPr bwMode="auto">
          <a:xfrm>
            <a:off x="7518952" y="4473412"/>
            <a:ext cx="2402288" cy="747811"/>
          </a:xfrm>
          <a:prstGeom prst="wedgeRoundRectCallout">
            <a:avLst>
              <a:gd name="adj1" fmla="val 67803"/>
              <a:gd name="adj2" fmla="val -136038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b="1" kern="0" noProof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6</a:t>
            </a: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.</a:t>
            </a: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勾选需要移除的规格型号产品，点击</a:t>
            </a: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【</a:t>
            </a: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移除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】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按钮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8" name="矩形: 圆角 5"/>
          <p:cNvSpPr/>
          <p:nvPr/>
        </p:nvSpPr>
        <p:spPr>
          <a:xfrm>
            <a:off x="10377417" y="3716251"/>
            <a:ext cx="572214" cy="31625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: 圆角 5"/>
          <p:cNvSpPr/>
          <p:nvPr/>
        </p:nvSpPr>
        <p:spPr>
          <a:xfrm>
            <a:off x="3196435" y="2688750"/>
            <a:ext cx="7753196" cy="75853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圆角矩形标注 10"/>
          <p:cNvSpPr>
            <a:spLocks noChangeArrowheads="1"/>
          </p:cNvSpPr>
          <p:nvPr/>
        </p:nvSpPr>
        <p:spPr bwMode="auto">
          <a:xfrm>
            <a:off x="3774341" y="3116974"/>
            <a:ext cx="6025896" cy="274319"/>
          </a:xfrm>
          <a:prstGeom prst="wedgeRoundRectCallout">
            <a:avLst>
              <a:gd name="adj1" fmla="val -113"/>
              <a:gd name="adj2" fmla="val -87187"/>
              <a:gd name="adj3" fmla="val 16667"/>
            </a:avLst>
          </a:prstGeom>
          <a:solidFill>
            <a:srgbClr val="FFFFFF"/>
          </a:solidFill>
          <a:ln w="9525" algn="ctr">
            <a:solidFill>
              <a:schemeClr val="bg1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可以按“注册证号”、“医院耗材代码”、“规格”、“型号”搜索产品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9536"/>
            <a:ext cx="12192000" cy="5605271"/>
          </a:xfrm>
          <a:prstGeom prst="rect">
            <a:avLst/>
          </a:prstGeom>
        </p:spPr>
      </p:pic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弹簧圈类产品申报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: 圆角 5"/>
          <p:cNvSpPr/>
          <p:nvPr/>
        </p:nvSpPr>
        <p:spPr>
          <a:xfrm>
            <a:off x="150027" y="3072186"/>
            <a:ext cx="1053888" cy="21778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矩形: 圆角 5"/>
          <p:cNvSpPr/>
          <p:nvPr/>
        </p:nvSpPr>
        <p:spPr>
          <a:xfrm>
            <a:off x="11008353" y="3568052"/>
            <a:ext cx="439935" cy="31625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圆角矩形标注 3"/>
          <p:cNvSpPr>
            <a:spLocks noChangeArrowheads="1"/>
          </p:cNvSpPr>
          <p:nvPr/>
        </p:nvSpPr>
        <p:spPr bwMode="auto">
          <a:xfrm>
            <a:off x="7469625" y="3884305"/>
            <a:ext cx="2795016" cy="658368"/>
          </a:xfrm>
          <a:prstGeom prst="wedgeRoundRectCallout">
            <a:avLst>
              <a:gd name="adj1" fmla="val 74593"/>
              <a:gd name="adj2" fmla="val -49323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7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.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已维护号规格型号的产品，点击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【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参与申报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】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按钮，维护价格确认申报状态</a:t>
            </a:r>
            <a:endParaRPr lang="zh-CN" altLang="en-US" sz="1400" b="1" kern="0" dirty="0">
              <a:solidFill>
                <a:srgbClr val="FF0000"/>
              </a:solidFill>
              <a:latin typeface="Verdana" panose="020B0604030504040204" pitchFamily="34" charset="0"/>
              <a:sym typeface="+mn-ea"/>
            </a:endParaRPr>
          </a:p>
        </p:txBody>
      </p:sp>
      <p:sp>
        <p:nvSpPr>
          <p:cNvPr id="8" name="矩形: 圆角 5"/>
          <p:cNvSpPr/>
          <p:nvPr/>
        </p:nvSpPr>
        <p:spPr>
          <a:xfrm>
            <a:off x="11219176" y="2458580"/>
            <a:ext cx="439935" cy="31625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圆角矩形标注 3"/>
          <p:cNvSpPr>
            <a:spLocks noChangeArrowheads="1"/>
          </p:cNvSpPr>
          <p:nvPr/>
        </p:nvSpPr>
        <p:spPr bwMode="auto">
          <a:xfrm>
            <a:off x="7585449" y="2287522"/>
            <a:ext cx="2795016" cy="658368"/>
          </a:xfrm>
          <a:prstGeom prst="wedgeRoundRectCallout">
            <a:avLst>
              <a:gd name="adj1" fmla="val 77537"/>
              <a:gd name="adj2" fmla="val -4879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点击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【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导出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】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按钮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，导出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excel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文档，此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文档可查看申报产品规格型号详细信息</a:t>
            </a:r>
            <a:endParaRPr lang="zh-CN" altLang="en-US" sz="1400" b="1" kern="0" dirty="0">
              <a:solidFill>
                <a:srgbClr val="FF0000"/>
              </a:solidFill>
              <a:latin typeface="Verdana" panose="020B060403050404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9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96112"/>
            <a:ext cx="12192000" cy="5577840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弹簧圈类产品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申报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圆角矩形标注 38"/>
          <p:cNvSpPr/>
          <p:nvPr/>
        </p:nvSpPr>
        <p:spPr bwMode="auto">
          <a:xfrm>
            <a:off x="2162761" y="3010425"/>
            <a:ext cx="2454959" cy="1994617"/>
          </a:xfrm>
          <a:prstGeom prst="wedgeRoundRectCallout">
            <a:avLst>
              <a:gd name="adj1" fmla="val 72997"/>
              <a:gd name="adj2" fmla="val 31498"/>
              <a:gd name="adj3" fmla="val 16667"/>
            </a:avLst>
          </a:pr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noProof="0" dirty="0">
                <a:solidFill>
                  <a:srgbClr val="FF0000"/>
                </a:solidFill>
                <a:latin typeface="+mn-ea"/>
                <a:ea typeface="+mn-ea"/>
              </a:rPr>
              <a:t>8</a:t>
            </a: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.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选择“有”、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“无”</a:t>
            </a:r>
            <a:endParaRPr lang="en-US" altLang="zh-CN" sz="1400" b="1" kern="0" dirty="0" smtClean="0">
              <a:solidFill>
                <a:srgbClr val="FF0000"/>
              </a:solidFill>
              <a:latin typeface="Verdana" panose="020B0604030504040204" pitchFamily="34" charset="0"/>
              <a:sym typeface="+mn-ea"/>
            </a:endParaRPr>
          </a:p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全国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最低带量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价格。</a:t>
            </a:r>
            <a:endParaRPr lang="en-US" altLang="zh-CN" sz="1400" b="1" kern="0" dirty="0" smtClean="0">
              <a:solidFill>
                <a:srgbClr val="FF0000"/>
              </a:solidFill>
              <a:latin typeface="Verdana" panose="020B0604030504040204" pitchFamily="34" charset="0"/>
              <a:sym typeface="+mn-ea"/>
            </a:endParaRPr>
          </a:p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kern="0" dirty="0" smtClean="0">
                <a:solidFill>
                  <a:srgbClr val="0070C0"/>
                </a:solidFill>
                <a:latin typeface="Verdana" panose="020B0604030504040204" pitchFamily="34" charset="0"/>
                <a:sym typeface="+mn-ea"/>
              </a:rPr>
              <a:t>有最低价时，需要填写</a:t>
            </a:r>
            <a:endParaRPr lang="en-US" altLang="zh-CN" sz="1400" b="1" kern="0" dirty="0" smtClean="0">
              <a:solidFill>
                <a:srgbClr val="0070C0"/>
              </a:solidFill>
              <a:latin typeface="Verdana" panose="020B0604030504040204" pitchFamily="34" charset="0"/>
              <a:sym typeface="+mn-ea"/>
            </a:endParaRPr>
          </a:p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kern="0" dirty="0" smtClean="0">
                <a:solidFill>
                  <a:srgbClr val="0070C0"/>
                </a:solidFill>
                <a:latin typeface="Verdana" panose="020B0604030504040204" pitchFamily="34" charset="0"/>
                <a:sym typeface="+mn-ea"/>
              </a:rPr>
              <a:t>“价格来源省份”、“价格执行年份”、“价格项目名称”、“价格”</a:t>
            </a:r>
            <a:endParaRPr lang="en-US" altLang="zh-CN" sz="1400" b="1" kern="0" dirty="0" smtClean="0">
              <a:solidFill>
                <a:srgbClr val="0070C0"/>
              </a:solidFill>
              <a:latin typeface="Verdana" panose="020B0604030504040204" pitchFamily="34" charset="0"/>
              <a:sym typeface="+mn-ea"/>
            </a:endParaRPr>
          </a:p>
        </p:txBody>
      </p:sp>
      <p:sp>
        <p:nvSpPr>
          <p:cNvPr id="9" name="圆角矩形标注 38"/>
          <p:cNvSpPr/>
          <p:nvPr/>
        </p:nvSpPr>
        <p:spPr bwMode="auto">
          <a:xfrm>
            <a:off x="8731684" y="5586186"/>
            <a:ext cx="2454959" cy="659166"/>
          </a:xfrm>
          <a:prstGeom prst="wedgeRoundRectCallout">
            <a:avLst>
              <a:gd name="adj1" fmla="val -116546"/>
              <a:gd name="adj2" fmla="val 15911"/>
              <a:gd name="adj3" fmla="val 16667"/>
            </a:avLst>
          </a:pr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solidFill>
                  <a:srgbClr val="FF0000"/>
                </a:solidFill>
                <a:latin typeface="+mn-ea"/>
                <a:ea typeface="+mn-ea"/>
              </a:rPr>
              <a:t>9</a:t>
            </a: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.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点击“保存”确认申报信息填写完成，回到申报列表</a:t>
            </a:r>
            <a:endParaRPr lang="zh-CN" altLang="en-US" sz="1400" b="1" kern="0" dirty="0">
              <a:solidFill>
                <a:srgbClr val="FF0000"/>
              </a:solidFill>
              <a:latin typeface="Verdana" panose="020B0604030504040204" pitchFamily="34" charset="0"/>
              <a:sym typeface="+mn-ea"/>
            </a:endParaRPr>
          </a:p>
        </p:txBody>
      </p:sp>
      <p:sp>
        <p:nvSpPr>
          <p:cNvPr id="10" name="矩形: 圆角 4"/>
          <p:cNvSpPr/>
          <p:nvPr/>
        </p:nvSpPr>
        <p:spPr>
          <a:xfrm>
            <a:off x="5221224" y="3218688"/>
            <a:ext cx="3374136" cy="247802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2" name="矩形: 圆角 4"/>
          <p:cNvSpPr/>
          <p:nvPr/>
        </p:nvSpPr>
        <p:spPr>
          <a:xfrm>
            <a:off x="6485939" y="5840567"/>
            <a:ext cx="496062" cy="30175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23626"/>
            <a:ext cx="12192000" cy="5677758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弹簧圈类产品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申报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: 圆角 4"/>
          <p:cNvSpPr/>
          <p:nvPr/>
        </p:nvSpPr>
        <p:spPr bwMode="auto">
          <a:xfrm>
            <a:off x="11585447" y="2438820"/>
            <a:ext cx="515149" cy="40517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圆角矩形标注 38"/>
          <p:cNvSpPr/>
          <p:nvPr/>
        </p:nvSpPr>
        <p:spPr bwMode="auto">
          <a:xfrm>
            <a:off x="8238515" y="1737970"/>
            <a:ext cx="2894013" cy="981075"/>
          </a:xfrm>
          <a:prstGeom prst="wedgeRoundRectCallout">
            <a:avLst>
              <a:gd name="adj1" fmla="val 63195"/>
              <a:gd name="adj2" fmla="val 43403"/>
              <a:gd name="adj3" fmla="val 16667"/>
            </a:avLst>
          </a:pr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400" b="1" noProof="0" dirty="0" smtClean="0">
                <a:solidFill>
                  <a:srgbClr val="FF0000"/>
                </a:solidFill>
                <a:latin typeface="+mn-ea"/>
                <a:ea typeface="+mn-ea"/>
              </a:rPr>
              <a:t>10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、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确认无误后点击</a:t>
            </a: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【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提交</a:t>
            </a: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】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按钮完成此次产品申报工作</a:t>
            </a:r>
            <a:endParaRPr kumimoji="0" lang="en-US" altLang="zh-CN" sz="1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  <a:p>
            <a:pPr marR="0" lvl="0" eaLnBrk="0" hangingPunct="0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1400" b="1" kern="0" dirty="0">
                <a:solidFill>
                  <a:srgbClr val="0070C0"/>
                </a:solidFill>
                <a:latin typeface="Verdana" panose="020B0604030504040204" pitchFamily="34" charset="0"/>
              </a:rPr>
              <a:t>注意：提交后将无法修改请谨慎操作</a:t>
            </a:r>
            <a:endParaRPr lang="zh-CN" altLang="en-US" sz="1400" b="1" kern="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sp>
        <p:nvSpPr>
          <p:cNvPr id="9" name="圆角矩形标注 38"/>
          <p:cNvSpPr/>
          <p:nvPr/>
        </p:nvSpPr>
        <p:spPr bwMode="auto">
          <a:xfrm>
            <a:off x="6565392" y="4023640"/>
            <a:ext cx="4025617" cy="1737079"/>
          </a:xfrm>
          <a:prstGeom prst="wedgeRoundRectCallout">
            <a:avLst>
              <a:gd name="adj1" fmla="val 54325"/>
              <a:gd name="adj2" fmla="val -68224"/>
              <a:gd name="adj3" fmla="val 16667"/>
            </a:avLst>
          </a:pr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对于未提交的产品可以修改申报状态。</a:t>
            </a:r>
            <a:endParaRPr kumimoji="0" lang="en-US" altLang="zh-CN" sz="1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400" b="1" dirty="0">
                <a:solidFill>
                  <a:srgbClr val="0070C0"/>
                </a:solidFill>
                <a:latin typeface="+mn-ea"/>
                <a:ea typeface="+mn-ea"/>
              </a:rPr>
              <a:t>①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已申报产品可以点击</a:t>
            </a: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【</a:t>
            </a:r>
            <a:r>
              <a:rPr lang="zh-CN" altLang="en-US" sz="1400" b="1" noProof="0" dirty="0">
                <a:solidFill>
                  <a:srgbClr val="0070C0"/>
                </a:solidFill>
                <a:latin typeface="+mn-ea"/>
                <a:ea typeface="+mn-ea"/>
              </a:rPr>
              <a:t>放弃</a:t>
            </a:r>
            <a:r>
              <a:rPr lang="zh-CN" altLang="en-US" sz="1400" b="1" dirty="0" smtClean="0">
                <a:solidFill>
                  <a:srgbClr val="0070C0"/>
                </a:solidFill>
                <a:latin typeface="+mn-ea"/>
                <a:ea typeface="+mn-ea"/>
              </a:rPr>
              <a:t>申报</a:t>
            </a: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】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按钮进行放弃操作，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已放弃产品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可以点击</a:t>
            </a: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【</a:t>
            </a:r>
            <a:r>
              <a:rPr lang="zh-CN" altLang="en-US" sz="1400" b="1" dirty="0" smtClean="0">
                <a:solidFill>
                  <a:srgbClr val="0070C0"/>
                </a:solidFill>
                <a:latin typeface="+mn-ea"/>
              </a:rPr>
              <a:t>参与申报</a:t>
            </a: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】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按钮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cs typeface="+mn-cs"/>
              </a:rPr>
              <a:t>进行申报</a:t>
            </a:r>
            <a:endParaRPr kumimoji="0" lang="en-US" altLang="zh-CN" sz="1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400" b="1" dirty="0" smtClean="0">
                <a:solidFill>
                  <a:srgbClr val="0070C0"/>
                </a:solidFill>
                <a:latin typeface="+mn-ea"/>
                <a:ea typeface="+mn-ea"/>
              </a:rPr>
              <a:t>②参与申报与放弃申报</a:t>
            </a:r>
            <a:r>
              <a:rPr lang="zh-CN" altLang="en-US" sz="1400" b="1" smtClean="0">
                <a:solidFill>
                  <a:srgbClr val="0070C0"/>
                </a:solidFill>
                <a:latin typeface="+mn-ea"/>
                <a:ea typeface="+mn-ea"/>
              </a:rPr>
              <a:t>是针对注册证的</a:t>
            </a:r>
            <a:r>
              <a:rPr lang="zh-CN" altLang="en-US" sz="1400" b="1" dirty="0" smtClean="0">
                <a:solidFill>
                  <a:srgbClr val="0070C0"/>
                </a:solidFill>
                <a:latin typeface="+mn-ea"/>
                <a:ea typeface="+mn-ea"/>
              </a:rPr>
              <a:t>产品统一操作，此阶段不可选择具体规格型号（</a:t>
            </a:r>
            <a:r>
              <a:rPr lang="en-US" altLang="zh-CN" sz="1400" b="1" dirty="0" smtClean="0">
                <a:solidFill>
                  <a:srgbClr val="0070C0"/>
                </a:solidFill>
                <a:latin typeface="+mn-ea"/>
                <a:ea typeface="+mn-ea"/>
              </a:rPr>
              <a:t>27</a:t>
            </a:r>
            <a:r>
              <a:rPr lang="zh-CN" altLang="en-US" sz="1400" b="1" dirty="0" smtClean="0">
                <a:solidFill>
                  <a:srgbClr val="0070C0"/>
                </a:solidFill>
                <a:latin typeface="+mn-ea"/>
                <a:ea typeface="+mn-ea"/>
              </a:rPr>
              <a:t>位编码）单独申报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0" name="矩形: 圆角 4"/>
          <p:cNvSpPr/>
          <p:nvPr/>
        </p:nvSpPr>
        <p:spPr bwMode="auto">
          <a:xfrm>
            <a:off x="11008076" y="3624738"/>
            <a:ext cx="831215" cy="27088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矩形 1"/>
          <p:cNvSpPr/>
          <p:nvPr/>
        </p:nvSpPr>
        <p:spPr>
          <a:xfrm>
            <a:off x="1106488" y="4679950"/>
            <a:ext cx="10033000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zh-CN" altLang="en-US" sz="32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本部分手册内容完毕，请及时关注平台及网站动态信息</a:t>
            </a:r>
            <a:endParaRPr lang="zh-CN" altLang="en-US" sz="3200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580" y="139700"/>
            <a:ext cx="6963410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电生理、运动医学、神经介入类产品申报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云形 8"/>
          <p:cNvSpPr/>
          <p:nvPr/>
        </p:nvSpPr>
        <p:spPr>
          <a:xfrm>
            <a:off x="3011488" y="2005013"/>
            <a:ext cx="5938837" cy="25844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eaLnBrk="0" hangingPunct="0">
              <a:buClrTx/>
              <a:buSzTx/>
              <a:defRPr/>
            </a:pPr>
            <a:r>
              <a:rPr lang="zh-CN" altLang="en-US" sz="3200" dirty="0" smtClean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电生理、运动医学、神经介入类产品申报</a:t>
            </a:r>
            <a:endParaRPr lang="zh-CN" altLang="en-US" sz="3200" dirty="0">
              <a:solidFill>
                <a:prstClr val="white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700" y="882650"/>
            <a:ext cx="12166600" cy="5092700"/>
          </a:xfrm>
          <a:prstGeom prst="rect">
            <a:avLst/>
          </a:prstGeom>
        </p:spPr>
      </p:pic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580" y="139700"/>
            <a:ext cx="6992620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电生理、运动医学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、神经介入类产品申报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276999"/>
            <a:ext cx="65" cy="553998"/>
          </a:xfrm>
          <a:prstGeom prst="rect">
            <a:avLst/>
          </a:prstGeom>
          <a:solidFill>
            <a:srgbClr val="0B56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圆角矩形标注 3"/>
          <p:cNvSpPr>
            <a:spLocks noChangeArrowheads="1"/>
          </p:cNvSpPr>
          <p:nvPr/>
        </p:nvSpPr>
        <p:spPr bwMode="auto">
          <a:xfrm>
            <a:off x="2246630" y="2051050"/>
            <a:ext cx="2726690" cy="559435"/>
          </a:xfrm>
          <a:prstGeom prst="wedgeRoundRectCallout">
            <a:avLst>
              <a:gd name="adj1" fmla="val -105088"/>
              <a:gd name="adj2" fmla="val 56706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1.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</a:t>
            </a: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【</a:t>
            </a: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带量采购</a:t>
            </a: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-</a:t>
            </a: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项目管理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】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1" name="圆角矩形标注 3"/>
          <p:cNvSpPr>
            <a:spLocks noChangeArrowheads="1"/>
          </p:cNvSpPr>
          <p:nvPr/>
        </p:nvSpPr>
        <p:spPr bwMode="auto">
          <a:xfrm>
            <a:off x="6583045" y="4991735"/>
            <a:ext cx="3924300" cy="856615"/>
          </a:xfrm>
          <a:prstGeom prst="wedgeRoundRectCallout">
            <a:avLst>
              <a:gd name="adj1" fmla="val 75080"/>
              <a:gd name="adj2" fmla="val -176908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2.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点击项目描述为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“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带量谈判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-电生理、运动医学、神经介入类”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的【详情】进入产品申报列表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6" name="矩形: 圆角 5"/>
          <p:cNvSpPr/>
          <p:nvPr>
            <p:custDataLst>
              <p:tags r:id="rId4"/>
            </p:custDataLst>
          </p:nvPr>
        </p:nvSpPr>
        <p:spPr>
          <a:xfrm>
            <a:off x="2131695" y="3626485"/>
            <a:ext cx="9798685" cy="25971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882650"/>
            <a:ext cx="12153900" cy="5092700"/>
          </a:xfrm>
          <a:prstGeom prst="rect">
            <a:avLst/>
          </a:prstGeom>
        </p:spPr>
      </p:pic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580" y="139700"/>
            <a:ext cx="6992620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电生理、运动医学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、神经介入类产品申报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276999"/>
            <a:ext cx="65" cy="553998"/>
          </a:xfrm>
          <a:prstGeom prst="rect">
            <a:avLst/>
          </a:prstGeom>
          <a:solidFill>
            <a:srgbClr val="0B56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圆角矩形标注 3"/>
          <p:cNvSpPr>
            <a:spLocks noChangeArrowheads="1"/>
          </p:cNvSpPr>
          <p:nvPr/>
        </p:nvSpPr>
        <p:spPr bwMode="auto">
          <a:xfrm>
            <a:off x="3201670" y="3429000"/>
            <a:ext cx="2599690" cy="1393825"/>
          </a:xfrm>
          <a:prstGeom prst="wedgeRoundRectCallout">
            <a:avLst>
              <a:gd name="adj1" fmla="val -83981"/>
              <a:gd name="adj2" fmla="val -114965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产品申报列表包含带量谈判采购的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“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电生理，运动医学，神经介入三个类别。每个类别展示不同的谈判分组。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1" name="圆角矩形标注 3"/>
          <p:cNvSpPr>
            <a:spLocks noChangeArrowheads="1"/>
          </p:cNvSpPr>
          <p:nvPr/>
        </p:nvSpPr>
        <p:spPr bwMode="auto">
          <a:xfrm>
            <a:off x="6915150" y="4124960"/>
            <a:ext cx="2600960" cy="697865"/>
          </a:xfrm>
          <a:prstGeom prst="wedgeRoundRectCallout">
            <a:avLst>
              <a:gd name="adj1" fmla="val 61376"/>
              <a:gd name="adj2" fmla="val -143357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3.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点击【选择规格型号】进入该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“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耗材类别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”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下的规格型号详情列表。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6" name="矩形: 圆角 5"/>
          <p:cNvSpPr/>
          <p:nvPr>
            <p:custDataLst>
              <p:tags r:id="rId4"/>
            </p:custDataLst>
          </p:nvPr>
        </p:nvSpPr>
        <p:spPr>
          <a:xfrm>
            <a:off x="1745615" y="2169795"/>
            <a:ext cx="778510" cy="30099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矩形: 圆角 5"/>
          <p:cNvSpPr/>
          <p:nvPr>
            <p:custDataLst>
              <p:tags r:id="rId5"/>
            </p:custDataLst>
          </p:nvPr>
        </p:nvSpPr>
        <p:spPr>
          <a:xfrm>
            <a:off x="9825355" y="3212465"/>
            <a:ext cx="778510" cy="30099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: 圆角 5"/>
          <p:cNvSpPr/>
          <p:nvPr>
            <p:custDataLst>
              <p:tags r:id="rId6"/>
            </p:custDataLst>
          </p:nvPr>
        </p:nvSpPr>
        <p:spPr>
          <a:xfrm>
            <a:off x="11056620" y="2169795"/>
            <a:ext cx="570230" cy="30099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圆角矩形标注 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062470" y="2102485"/>
            <a:ext cx="3048635" cy="697865"/>
          </a:xfrm>
          <a:prstGeom prst="wedgeRoundRectCallout">
            <a:avLst>
              <a:gd name="adj1" fmla="val 78785"/>
              <a:gd name="adj2" fmla="val -22156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点击【导出】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Excel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文件可查看带量谈判三个类别产品详情。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1275" y="797560"/>
            <a:ext cx="12109450" cy="5721350"/>
          </a:xfrm>
          <a:prstGeom prst="rect">
            <a:avLst/>
          </a:prstGeom>
        </p:spPr>
      </p:pic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580" y="139700"/>
            <a:ext cx="7321550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电生理、运动医学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、神经介入类产品申报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276999"/>
            <a:ext cx="65" cy="553998"/>
          </a:xfrm>
          <a:prstGeom prst="rect">
            <a:avLst/>
          </a:prstGeom>
          <a:solidFill>
            <a:srgbClr val="0B56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圆角矩形标注 3"/>
          <p:cNvSpPr>
            <a:spLocks noChangeArrowheads="1"/>
          </p:cNvSpPr>
          <p:nvPr/>
        </p:nvSpPr>
        <p:spPr bwMode="auto">
          <a:xfrm>
            <a:off x="4695190" y="1549400"/>
            <a:ext cx="4321175" cy="1326515"/>
          </a:xfrm>
          <a:prstGeom prst="wedgeRoundRectCallout">
            <a:avLst>
              <a:gd name="adj1" fmla="val -89588"/>
              <a:gd name="adj2" fmla="val -46279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1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此列表初始页面展示该耗材类别下的所有规格型号</a:t>
            </a:r>
            <a:endParaRPr kumimoji="0" lang="zh-CN" altLang="en-US" sz="1400" b="1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注意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1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：已经选择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“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添加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”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到相应谈判分组的规格型号不在此页面显示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！</a:t>
            </a:r>
            <a:b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</a:b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注意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2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：如需调整产品分组，需先至已选规格型号页面移除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1" name="圆角矩形标注 3"/>
          <p:cNvSpPr>
            <a:spLocks noChangeArrowheads="1"/>
          </p:cNvSpPr>
          <p:nvPr/>
        </p:nvSpPr>
        <p:spPr bwMode="auto">
          <a:xfrm>
            <a:off x="6643370" y="3627120"/>
            <a:ext cx="2919095" cy="885825"/>
          </a:xfrm>
          <a:prstGeom prst="wedgeRoundRectCallout">
            <a:avLst>
              <a:gd name="adj1" fmla="val 101207"/>
              <a:gd name="adj2" fmla="val -72867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4.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勾选左侧复选框并点击【添加】可选择具体规格型号的产品添加至此谈判分组下。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7" name="矩形: 圆角 5"/>
          <p:cNvSpPr/>
          <p:nvPr>
            <p:custDataLst>
              <p:tags r:id="rId4"/>
            </p:custDataLst>
          </p:nvPr>
        </p:nvSpPr>
        <p:spPr>
          <a:xfrm>
            <a:off x="2071370" y="1482725"/>
            <a:ext cx="778510" cy="30099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: 圆角 5"/>
          <p:cNvSpPr/>
          <p:nvPr>
            <p:custDataLst>
              <p:tags r:id="rId5"/>
            </p:custDataLst>
          </p:nvPr>
        </p:nvSpPr>
        <p:spPr>
          <a:xfrm>
            <a:off x="11116310" y="3268980"/>
            <a:ext cx="570230" cy="30099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19050" y="1009650"/>
            <a:ext cx="12192000" cy="4838700"/>
          </a:xfrm>
          <a:prstGeom prst="rect">
            <a:avLst/>
          </a:prstGeom>
        </p:spPr>
      </p:pic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580" y="139700"/>
            <a:ext cx="7082790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电生理、运动医学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、神经介入类产品申报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276999"/>
            <a:ext cx="65" cy="553998"/>
          </a:xfrm>
          <a:prstGeom prst="rect">
            <a:avLst/>
          </a:prstGeom>
          <a:solidFill>
            <a:srgbClr val="0B56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圆角矩形标注 3"/>
          <p:cNvSpPr>
            <a:spLocks noChangeArrowheads="1"/>
          </p:cNvSpPr>
          <p:nvPr/>
        </p:nvSpPr>
        <p:spPr bwMode="auto">
          <a:xfrm>
            <a:off x="7698105" y="3596005"/>
            <a:ext cx="2799715" cy="837565"/>
          </a:xfrm>
          <a:prstGeom prst="wedgeRoundRectCallout">
            <a:avLst>
              <a:gd name="adj1" fmla="val 50975"/>
              <a:gd name="adj2" fmla="val -80629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5.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点击【参与申报】确认该已选规格型号产品在此谈判分组的申报状态为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“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已申报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”</a:t>
            </a: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6" name="矩形: 圆角 5"/>
          <p:cNvSpPr/>
          <p:nvPr>
            <p:custDataLst>
              <p:tags r:id="rId4"/>
            </p:custDataLst>
          </p:nvPr>
        </p:nvSpPr>
        <p:spPr>
          <a:xfrm>
            <a:off x="10577830" y="3169285"/>
            <a:ext cx="413385" cy="2603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矩形: 圆角 5"/>
          <p:cNvSpPr/>
          <p:nvPr>
            <p:custDataLst>
              <p:tags r:id="rId5"/>
            </p:custDataLst>
          </p:nvPr>
        </p:nvSpPr>
        <p:spPr>
          <a:xfrm>
            <a:off x="10991215" y="4213225"/>
            <a:ext cx="413385" cy="2603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圆角矩形标注 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698105" y="4541520"/>
            <a:ext cx="3190240" cy="788035"/>
          </a:xfrm>
          <a:prstGeom prst="wedgeRoundRectCallout">
            <a:avLst>
              <a:gd name="adj1" fmla="val 57683"/>
              <a:gd name="adj2" fmla="val -49838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如不参与，可点击【放弃申报】</a:t>
            </a:r>
            <a:b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</a:b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注：放弃申报的产品可再次点击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“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参与申报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19050" y="1009650"/>
            <a:ext cx="12192000" cy="4838700"/>
          </a:xfrm>
          <a:prstGeom prst="rect">
            <a:avLst/>
          </a:prstGeom>
        </p:spPr>
      </p:pic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580" y="139700"/>
            <a:ext cx="7032625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电生理、运动医学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、神经介入类产品申报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276999"/>
            <a:ext cx="65" cy="553998"/>
          </a:xfrm>
          <a:prstGeom prst="rect">
            <a:avLst/>
          </a:prstGeom>
          <a:solidFill>
            <a:srgbClr val="0B56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矩形: 圆角 5"/>
          <p:cNvSpPr/>
          <p:nvPr>
            <p:custDataLst>
              <p:tags r:id="rId4"/>
            </p:custDataLst>
          </p:nvPr>
        </p:nvSpPr>
        <p:spPr>
          <a:xfrm>
            <a:off x="6570345" y="3169285"/>
            <a:ext cx="413385" cy="2603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圆角矩形标注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03650" y="3853180"/>
            <a:ext cx="2680970" cy="837565"/>
          </a:xfrm>
          <a:prstGeom prst="wedgeRoundRectCallout">
            <a:avLst>
              <a:gd name="adj1" fmla="val 53651"/>
              <a:gd name="adj2" fmla="val -107998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点击已选规格型号列的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“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数字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”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可查看及移除该分组下的已选产品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0975" y="835025"/>
            <a:ext cx="11830050" cy="5187950"/>
          </a:xfrm>
          <a:prstGeom prst="rect">
            <a:avLst/>
          </a:prstGeom>
        </p:spPr>
      </p:pic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580" y="139700"/>
            <a:ext cx="7580630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电生理、运动医学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、神经介入类产品申报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276999"/>
            <a:ext cx="65" cy="553998"/>
          </a:xfrm>
          <a:prstGeom prst="rect">
            <a:avLst/>
          </a:prstGeom>
          <a:solidFill>
            <a:srgbClr val="0B56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矩形: 圆角 5"/>
          <p:cNvSpPr/>
          <p:nvPr>
            <p:custDataLst>
              <p:tags r:id="rId4"/>
            </p:custDataLst>
          </p:nvPr>
        </p:nvSpPr>
        <p:spPr>
          <a:xfrm>
            <a:off x="11413490" y="3404235"/>
            <a:ext cx="413385" cy="2603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圆角矩形标注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794115" y="3404235"/>
            <a:ext cx="1526540" cy="558800"/>
          </a:xfrm>
          <a:prstGeom prst="wedgeRoundRectCallout">
            <a:avLst>
              <a:gd name="adj1" fmla="val 111647"/>
              <a:gd name="adj2" fmla="val -36818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可勾选产品进行【移除】操作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19050" y="1009650"/>
            <a:ext cx="12192000" cy="4838700"/>
          </a:xfrm>
          <a:prstGeom prst="rect">
            <a:avLst/>
          </a:prstGeom>
        </p:spPr>
      </p:pic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580" y="139700"/>
            <a:ext cx="7171690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电生理、运动医学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、神经介入类产品申报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276999"/>
            <a:ext cx="65" cy="553998"/>
          </a:xfrm>
          <a:prstGeom prst="rect">
            <a:avLst/>
          </a:prstGeom>
          <a:solidFill>
            <a:srgbClr val="0B56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矩形: 圆角 5"/>
          <p:cNvSpPr/>
          <p:nvPr>
            <p:custDataLst>
              <p:tags r:id="rId4"/>
            </p:custDataLst>
          </p:nvPr>
        </p:nvSpPr>
        <p:spPr>
          <a:xfrm>
            <a:off x="11637010" y="2283460"/>
            <a:ext cx="413385" cy="2603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圆角矩形标注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069070" y="3015615"/>
            <a:ext cx="2680970" cy="837565"/>
          </a:xfrm>
          <a:prstGeom prst="wedgeRoundRectCallout">
            <a:avLst>
              <a:gd name="adj1" fmla="val 53651"/>
              <a:gd name="adj2" fmla="val -107998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6.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点击【提交】提交本次产品申报详情，提交后不可修改，请谨慎操作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PP_MARK_KEY" val="a89964f3-a560-4e6d-9e32-5a7afabbcabd"/>
  <p:tag name="COMMONDATA" val="eyJoZGlkIjoiZmE5N2UwM2RmZTk2NzlkMGQ5NWI2YTU1ZjNiMzc5YjU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1297</Words>
  <Application>WPS 演示</Application>
  <PresentationFormat>宽屏</PresentationFormat>
  <Paragraphs>119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19</vt:i4>
      </vt:variant>
    </vt:vector>
  </HeadingPairs>
  <TitlesOfParts>
    <vt:vector size="34" baseType="lpstr">
      <vt:lpstr>Arial</vt:lpstr>
      <vt:lpstr>宋体</vt:lpstr>
      <vt:lpstr>Wingdings</vt:lpstr>
      <vt:lpstr>Calibri</vt:lpstr>
      <vt:lpstr>Calibri Light</vt:lpstr>
      <vt:lpstr>微软雅黑</vt:lpstr>
      <vt:lpstr>华文新魏</vt:lpstr>
      <vt:lpstr>Verdana</vt:lpstr>
      <vt:lpstr>Arial Unicode MS</vt:lpstr>
      <vt:lpstr>Office 主题</vt:lpstr>
      <vt:lpstr>1_自定义设计方案</vt:lpstr>
      <vt:lpstr>自定义设计方案</vt:lpstr>
      <vt:lpstr>2_自定义设计方案</vt:lpstr>
      <vt:lpstr>3_自定义设计方案</vt:lpstr>
      <vt:lpstr>4_自定义设计方案</vt:lpstr>
      <vt:lpstr>PowerPoint 演示文稿</vt:lpstr>
      <vt:lpstr>电生理、运动医学、神经介入类产品申报</vt:lpstr>
      <vt:lpstr>电生理、运动医学、神经介入类产品申报</vt:lpstr>
      <vt:lpstr>电生理、运动医学、神经介入类产品申报</vt:lpstr>
      <vt:lpstr>电生理、运动医学、神经介入类产品申报</vt:lpstr>
      <vt:lpstr>电生理、运动医学、神经介入类产品申报</vt:lpstr>
      <vt:lpstr>电生理、运动医学、神经介入类产品申报</vt:lpstr>
      <vt:lpstr>带量谈判-电生理、运动医学、神经介入类申报</vt:lpstr>
      <vt:lpstr>电生理、运动医学、神经介入类产品申报</vt:lpstr>
      <vt:lpstr>弹簧圈类产品申报</vt:lpstr>
      <vt:lpstr>弹簧圈类产品申报</vt:lpstr>
      <vt:lpstr>弹簧圈类产品申报</vt:lpstr>
      <vt:lpstr>弹簧圈类产品申报</vt:lpstr>
      <vt:lpstr>弹簧圈类产品申报</vt:lpstr>
      <vt:lpstr>弹簧圈类产品申报</vt:lpstr>
      <vt:lpstr>弹簧圈类产品申报</vt:lpstr>
      <vt:lpstr>弹簧圈类产品申报</vt:lpstr>
      <vt:lpstr>弹簧圈类产品申报</vt:lpstr>
      <vt:lpstr>PowerPoint 演示文稿</vt:lpstr>
    </vt:vector>
  </TitlesOfParts>
  <Company>www.dadighost.com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YXL</dc:creator>
  <cp:lastModifiedBy>小瑾</cp:lastModifiedBy>
  <cp:revision>756</cp:revision>
  <dcterms:created xsi:type="dcterms:W3CDTF">2017-12-20T16:14:00Z</dcterms:created>
  <dcterms:modified xsi:type="dcterms:W3CDTF">2023-06-29T08:54:44Z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B63BC15F7A0C454AA2938E2C860804B3_13</vt:lpwstr>
  </property>
</Properties>
</file>