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4" r:id="rId3"/>
    <p:sldMasterId id="2147483656" r:id="rId4"/>
    <p:sldMasterId id="2147483659" r:id="rId5"/>
    <p:sldMasterId id="2147483662" r:id="rId6"/>
  </p:sldMasterIdLst>
  <p:notesMasterIdLst>
    <p:notesMasterId r:id="rId11"/>
  </p:notesMasterIdLst>
  <p:handoutMasterIdLst>
    <p:handoutMasterId r:id="rId12"/>
  </p:handoutMasterIdLst>
  <p:sldIdLst>
    <p:sldId id="272" r:id="rId7"/>
    <p:sldId id="683" r:id="rId8"/>
    <p:sldId id="700" r:id="rId9"/>
    <p:sldId id="261" r:id="rId10"/>
  </p:sldIdLst>
  <p:sldSz cx="12192000" cy="6858000"/>
  <p:notesSz cx="7104063" cy="10234613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6">
          <p15:clr>
            <a:srgbClr val="A4A3A4"/>
          </p15:clr>
        </p15:guide>
        <p15:guide id="2" pos="29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5244"/>
  </p:normalViewPr>
  <p:slideViewPr>
    <p:cSldViewPr snapToGrid="0" showGuides="1">
      <p:cViewPr varScale="1">
        <p:scale>
          <a:sx n="109" d="100"/>
          <a:sy n="109" d="100"/>
        </p:scale>
        <p:origin x="612" y="108"/>
      </p:cViewPr>
      <p:guideLst>
        <p:guide orient="horz" pos="2066"/>
        <p:guide pos="295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3139321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2023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年国家集采续签</a:t>
            </a:r>
            <a:r>
              <a:rPr lang="zh-CN" altLang="en-US" sz="4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药品</a:t>
            </a:r>
            <a:r>
              <a:rPr lang="zh-CN" altLang="en-US" sz="44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需求量报送</a:t>
            </a:r>
            <a:r>
              <a:rPr lang="zh-CN" altLang="en-US" sz="44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手册</a:t>
            </a: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116930" y="5586193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医疗机构用户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42265"/>
            <a:ext cx="12192000" cy="5345919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预采购量填报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76999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109855" y="2693035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1779270" y="3581400"/>
            <a:ext cx="1940114" cy="748030"/>
          </a:xfrm>
          <a:prstGeom prst="wedgeRoundRectCallout">
            <a:avLst>
              <a:gd name="adj1" fmla="val -87541"/>
              <a:gd name="adj2" fmla="val -13497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一二四批接续药品报量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菜单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0" name="矩形: 圆角 5"/>
          <p:cNvSpPr/>
          <p:nvPr/>
        </p:nvSpPr>
        <p:spPr>
          <a:xfrm>
            <a:off x="1748155" y="2269490"/>
            <a:ext cx="101981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标注 3"/>
          <p:cNvSpPr>
            <a:spLocks noChangeArrowheads="1"/>
          </p:cNvSpPr>
          <p:nvPr/>
        </p:nvSpPr>
        <p:spPr bwMode="auto">
          <a:xfrm>
            <a:off x="2652498" y="1412875"/>
            <a:ext cx="2788285" cy="641350"/>
          </a:xfrm>
          <a:prstGeom prst="wedgeRoundRectCallout">
            <a:avLst>
              <a:gd name="adj1" fmla="val -61560"/>
              <a:gd name="adj2" fmla="val 9492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该页面以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分组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形式展示报量列表，每组有一个代表规格。</a:t>
            </a:r>
          </a:p>
        </p:txBody>
      </p:sp>
      <p:sp>
        <p:nvSpPr>
          <p:cNvPr id="17" name="矩形: 圆角 5"/>
          <p:cNvSpPr/>
          <p:nvPr/>
        </p:nvSpPr>
        <p:spPr>
          <a:xfrm>
            <a:off x="5702300" y="3528695"/>
            <a:ext cx="452755" cy="26930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3616325" y="5662295"/>
            <a:ext cx="1725295" cy="678180"/>
          </a:xfrm>
          <a:prstGeom prst="wedgeRoundRectCallout">
            <a:avLst>
              <a:gd name="adj1" fmla="val 68733"/>
              <a:gd name="adj2" fmla="val -13445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展示当前组对应产品的供应优先级</a:t>
            </a:r>
          </a:p>
        </p:txBody>
      </p:sp>
      <p:sp>
        <p:nvSpPr>
          <p:cNvPr id="19" name="矩形: 圆角 5"/>
          <p:cNvSpPr/>
          <p:nvPr/>
        </p:nvSpPr>
        <p:spPr>
          <a:xfrm>
            <a:off x="6219190" y="3358515"/>
            <a:ext cx="1171575" cy="303403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圆角矩形标注 3"/>
          <p:cNvSpPr>
            <a:spLocks noChangeArrowheads="1"/>
          </p:cNvSpPr>
          <p:nvPr/>
        </p:nvSpPr>
        <p:spPr bwMode="auto">
          <a:xfrm>
            <a:off x="7936230" y="5819775"/>
            <a:ext cx="2242820" cy="678180"/>
          </a:xfrm>
          <a:prstGeom prst="wedgeRoundRectCallout">
            <a:avLst>
              <a:gd name="adj1" fmla="val -72933"/>
              <a:gd name="adj2" fmla="val -15533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按照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最小包装单位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填写对应产品的预采购量</a:t>
            </a:r>
          </a:p>
        </p:txBody>
      </p:sp>
      <p:sp>
        <p:nvSpPr>
          <p:cNvPr id="27" name="圆角矩形标注 3"/>
          <p:cNvSpPr>
            <a:spLocks noChangeArrowheads="1"/>
          </p:cNvSpPr>
          <p:nvPr/>
        </p:nvSpPr>
        <p:spPr bwMode="auto">
          <a:xfrm>
            <a:off x="6538058" y="1327467"/>
            <a:ext cx="4316095" cy="1453515"/>
          </a:xfrm>
          <a:prstGeom prst="wedgeRoundRectCallout">
            <a:avLst>
              <a:gd name="adj1" fmla="val 40088"/>
              <a:gd name="adj2" fmla="val 7822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对填报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总预采购量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低于近一年采购量的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80%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及高于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120%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的品种备注说明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注意：总预采购量以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代表规格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自动计算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近一年采购量统计的为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2021.10.1--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2022.9.30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完成采购的数据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42265"/>
            <a:ext cx="12192000" cy="5345919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预采购量填报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27801"/>
            <a:ext cx="65" cy="553998"/>
          </a:xfrm>
          <a:prstGeom prst="rect">
            <a:avLst/>
          </a:prstGeom>
          <a:solidFill>
            <a:srgbClr val="0B56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矩形: 圆角 5"/>
          <p:cNvSpPr/>
          <p:nvPr/>
        </p:nvSpPr>
        <p:spPr>
          <a:xfrm>
            <a:off x="10370673" y="2188888"/>
            <a:ext cx="897976" cy="367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7653627" y="1181823"/>
            <a:ext cx="2887980" cy="610235"/>
          </a:xfrm>
          <a:prstGeom prst="wedgeRoundRectCallout">
            <a:avLst>
              <a:gd name="adj1" fmla="val 54115"/>
              <a:gd name="adj2" fmla="val 11261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查看填报结果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查看提交完成的填报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结果并导出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pdf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文件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" name="矩形: 圆角 5"/>
          <p:cNvSpPr/>
          <p:nvPr/>
        </p:nvSpPr>
        <p:spPr>
          <a:xfrm>
            <a:off x="91684" y="2739978"/>
            <a:ext cx="1258570" cy="2597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: 圆角 5"/>
          <p:cNvSpPr/>
          <p:nvPr/>
        </p:nvSpPr>
        <p:spPr>
          <a:xfrm>
            <a:off x="11245024" y="4768850"/>
            <a:ext cx="455930" cy="420370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标注 15"/>
          <p:cNvSpPr>
            <a:spLocks noChangeArrowheads="1"/>
          </p:cNvSpPr>
          <p:nvPr/>
        </p:nvSpPr>
        <p:spPr bwMode="auto">
          <a:xfrm>
            <a:off x="7994459" y="5503545"/>
            <a:ext cx="2839720" cy="905510"/>
          </a:xfrm>
          <a:prstGeom prst="wedgeRoundRectCallout">
            <a:avLst>
              <a:gd name="adj1" fmla="val 60129"/>
              <a:gd name="adj2" fmla="val -906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完成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预采购量申报工作后点击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提交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】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按钮对当前组提交</a:t>
            </a:r>
            <a:endParaRPr lang="en-US" altLang="zh-CN" sz="1400" b="1" kern="0" dirty="0">
              <a:solidFill>
                <a:srgbClr val="FF00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注意：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已提交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的品种不可操作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放弃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请谨慎操作</a:t>
            </a:r>
            <a:endParaRPr lang="zh-CN" altLang="en-US" sz="1400" b="1" kern="0" dirty="0" smtClean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矩形: 圆角 5"/>
          <p:cNvSpPr/>
          <p:nvPr/>
        </p:nvSpPr>
        <p:spPr>
          <a:xfrm>
            <a:off x="11245024" y="2188888"/>
            <a:ext cx="897976" cy="367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8849360" y="2739978"/>
            <a:ext cx="2887980" cy="610235"/>
          </a:xfrm>
          <a:prstGeom prst="wedgeRoundRectCallout">
            <a:avLst>
              <a:gd name="adj1" fmla="val 51762"/>
              <a:gd name="adj2" fmla="val -7368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导出报量目录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可导出本次报量目录的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excel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文件，供医院开会讨论使用。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a89964f3-a560-4e6d-9e32-5a7afabbcabd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226</Words>
  <Application>Microsoft Office PowerPoint</Application>
  <PresentationFormat>宽屏</PresentationFormat>
  <Paragraphs>17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预采购量填报</vt:lpstr>
      <vt:lpstr>预采购量填报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750</cp:revision>
  <dcterms:created xsi:type="dcterms:W3CDTF">2017-12-20T16:14:00Z</dcterms:created>
  <dcterms:modified xsi:type="dcterms:W3CDTF">2023-05-18T03:00:08Z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28BB2441EA954865A423F9C4B9131001</vt:lpwstr>
  </property>
</Properties>
</file>