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</p:sldMasterIdLst>
  <p:notesMasterIdLst>
    <p:notesMasterId r:id="rId12"/>
  </p:notesMasterIdLst>
  <p:handoutMasterIdLst>
    <p:handoutMasterId r:id="rId13"/>
  </p:handoutMasterIdLst>
  <p:sldIdLst>
    <p:sldId id="272" r:id="rId7"/>
    <p:sldId id="614" r:id="rId8"/>
    <p:sldId id="664" r:id="rId9"/>
    <p:sldId id="682" r:id="rId10"/>
    <p:sldId id="261" r:id="rId11"/>
  </p:sldIdLst>
  <p:sldSz cx="12192000" cy="6858000"/>
  <p:notesSz cx="7104063" cy="10234613"/>
  <p:custDataLst>
    <p:tags r:id="rId14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>
          <p15:clr>
            <a:srgbClr val="A4A3A4"/>
          </p15:clr>
        </p15:guide>
        <p15:guide id="2" pos="2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84" d="100"/>
          <a:sy n="84" d="100"/>
        </p:scale>
        <p:origin x="610" y="86"/>
      </p:cViewPr>
      <p:guideLst>
        <p:guide orient="horz" pos="2074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675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6396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5298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2709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365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全瓷牙冠产品申报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生产</a:t>
            </a: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机构用户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21016"/>
            <a:ext cx="12192000" cy="5370589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产品申报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: 圆角 5"/>
          <p:cNvSpPr/>
          <p:nvPr/>
        </p:nvSpPr>
        <p:spPr>
          <a:xfrm>
            <a:off x="253021" y="4138065"/>
            <a:ext cx="1053888" cy="21778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圆角矩形标注 3"/>
          <p:cNvSpPr>
            <a:spLocks noChangeArrowheads="1"/>
          </p:cNvSpPr>
          <p:nvPr/>
        </p:nvSpPr>
        <p:spPr bwMode="auto">
          <a:xfrm>
            <a:off x="1547698" y="3390254"/>
            <a:ext cx="1881301" cy="747811"/>
          </a:xfrm>
          <a:prstGeom prst="wedgeRoundRectCallout">
            <a:avLst>
              <a:gd name="adj1" fmla="val -61516"/>
              <a:gd name="adj2" fmla="val 779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点击“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耗材招标管理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-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产品管理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-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全瓷牙冠产品申报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”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菜单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7" name="圆角矩形标注 3"/>
          <p:cNvSpPr>
            <a:spLocks noChangeArrowheads="1"/>
          </p:cNvSpPr>
          <p:nvPr/>
        </p:nvSpPr>
        <p:spPr bwMode="auto">
          <a:xfrm>
            <a:off x="5050923" y="1812355"/>
            <a:ext cx="2831637" cy="856704"/>
          </a:xfrm>
          <a:prstGeom prst="wedgeRoundRectCallout">
            <a:avLst>
              <a:gd name="adj1" fmla="val 21545"/>
              <a:gd name="adj2" fmla="val 4713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注：当前页面展示的是已申报的全瓷牙冠产品</a:t>
            </a:r>
            <a:endParaRPr lang="zh-CN" altLang="en-US" sz="1400" b="1" kern="0" dirty="0">
              <a:solidFill>
                <a:srgbClr val="00B0F0"/>
              </a:solidFill>
              <a:latin typeface="Verdana" panose="020B0604030504040204" pitchFamily="34" charset="0"/>
              <a:sym typeface="+mn-ea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: 圆角 5"/>
          <p:cNvSpPr/>
          <p:nvPr/>
        </p:nvSpPr>
        <p:spPr>
          <a:xfrm>
            <a:off x="10955215" y="2451272"/>
            <a:ext cx="635382" cy="35347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10"/>
          <p:cNvSpPr>
            <a:spLocks noChangeArrowheads="1"/>
          </p:cNvSpPr>
          <p:nvPr/>
        </p:nvSpPr>
        <p:spPr bwMode="auto">
          <a:xfrm>
            <a:off x="8909791" y="1492896"/>
            <a:ext cx="2115763" cy="747811"/>
          </a:xfrm>
          <a:prstGeom prst="wedgeRoundRectCallout">
            <a:avLst>
              <a:gd name="adj1" fmla="val 59061"/>
              <a:gd name="adj2" fmla="val 9323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新增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按钮，进入新增申报产品页面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5180"/>
            <a:ext cx="12148706" cy="508002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产品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申报</a:t>
            </a:r>
          </a:p>
        </p:txBody>
      </p:sp>
      <p:sp>
        <p:nvSpPr>
          <p:cNvPr id="9" name="圆角矩形标注 38"/>
          <p:cNvSpPr/>
          <p:nvPr/>
        </p:nvSpPr>
        <p:spPr bwMode="auto">
          <a:xfrm>
            <a:off x="6743209" y="3199475"/>
            <a:ext cx="2454959" cy="931835"/>
          </a:xfrm>
          <a:prstGeom prst="wedgeRoundRectCallout">
            <a:avLst>
              <a:gd name="adj1" fmla="val 58243"/>
              <a:gd name="adj2" fmla="val 71041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lvl="0" eaLnBrk="0" hangingPunct="0">
              <a:defRPr/>
            </a:pPr>
            <a:r>
              <a:rPr lang="en-US" altLang="zh-CN" sz="1400" b="1" dirty="0">
                <a:solidFill>
                  <a:srgbClr val="FF0000"/>
                </a:solidFill>
                <a:latin typeface="+mn-ea"/>
                <a:ea typeface="+mn-ea"/>
              </a:rPr>
              <a:t>3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.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选择要申报的具体产品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（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27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位编码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），点后后方下拉框选择对应原料厂商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。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</a:endParaRPr>
          </a:p>
        </p:txBody>
      </p:sp>
      <p:sp>
        <p:nvSpPr>
          <p:cNvPr id="10" name="矩形: 圆角 4"/>
          <p:cNvSpPr/>
          <p:nvPr/>
        </p:nvSpPr>
        <p:spPr>
          <a:xfrm>
            <a:off x="9465202" y="2765682"/>
            <a:ext cx="1384506" cy="288777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11116742" y="3129052"/>
            <a:ext cx="514350" cy="2708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标注 3"/>
          <p:cNvSpPr>
            <a:spLocks noChangeArrowheads="1"/>
          </p:cNvSpPr>
          <p:nvPr/>
        </p:nvSpPr>
        <p:spPr bwMode="auto">
          <a:xfrm>
            <a:off x="7589520" y="1472184"/>
            <a:ext cx="3906421" cy="1056971"/>
          </a:xfrm>
          <a:prstGeom prst="wedgeRoundRectCallout">
            <a:avLst>
              <a:gd name="adj1" fmla="val 44850"/>
              <a:gd name="adj2" fmla="val 9722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4.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添加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按钮，将该原料厂商产品加入到申报列表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中</a:t>
            </a:r>
            <a:endParaRPr lang="en-US" altLang="zh-CN" sz="1400" b="1" kern="0" dirty="0" smtClean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</a:rPr>
              <a:t>注</a:t>
            </a:r>
            <a:r>
              <a:rPr lang="zh-CN" altLang="en-US" sz="1400" b="1" kern="0" dirty="0">
                <a:solidFill>
                  <a:srgbClr val="00B0F0"/>
                </a:solidFill>
                <a:latin typeface="Verdana" panose="020B0604030504040204" pitchFamily="34" charset="0"/>
              </a:rPr>
              <a:t>：同一编码下选择多个原料厂商请再次选择厂商点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</a:rPr>
              <a:t>添加</a:t>
            </a:r>
            <a:endParaRPr lang="zh-CN" altLang="en-US" sz="1400" b="1" kern="0" dirty="0">
              <a:solidFill>
                <a:srgbClr val="00B0F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1" name="圆角矩形标注 3"/>
          <p:cNvSpPr>
            <a:spLocks noChangeArrowheads="1"/>
          </p:cNvSpPr>
          <p:nvPr/>
        </p:nvSpPr>
        <p:spPr bwMode="auto">
          <a:xfrm>
            <a:off x="3080813" y="3839554"/>
            <a:ext cx="2798779" cy="931835"/>
          </a:xfrm>
          <a:prstGeom prst="wedgeRoundRectCallout">
            <a:avLst>
              <a:gd name="adj1" fmla="val 21545"/>
              <a:gd name="adj2" fmla="val 4713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注：当前页面展示的是本单位在国家局完成注册的全瓷牙冠</a:t>
            </a:r>
            <a:r>
              <a:rPr lang="zh-CN" altLang="en-US" sz="1400" b="1" kern="0" dirty="0" smtClean="0">
                <a:solidFill>
                  <a:srgbClr val="00B0F0"/>
                </a:solidFill>
                <a:latin typeface="Verdana" panose="020B0604030504040204" pitchFamily="34" charset="0"/>
                <a:sym typeface="+mn-ea"/>
              </a:rPr>
              <a:t>产品</a:t>
            </a:r>
            <a:endParaRPr lang="zh-CN" altLang="en-US" sz="1400" b="1" kern="0" dirty="0">
              <a:solidFill>
                <a:srgbClr val="00B0F0"/>
              </a:solidFill>
              <a:latin typeface="Verdan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ldLvl="0" animBg="1"/>
      <p:bldP spid="11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21016"/>
            <a:ext cx="12192000" cy="5370589"/>
          </a:xfrm>
          <a:prstGeom prst="rect">
            <a:avLst/>
          </a:prstGeom>
        </p:spPr>
      </p:pic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产品申报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: 圆角 5"/>
          <p:cNvSpPr/>
          <p:nvPr/>
        </p:nvSpPr>
        <p:spPr>
          <a:xfrm>
            <a:off x="11051930" y="5096441"/>
            <a:ext cx="635382" cy="35347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圆角矩形标注 10"/>
          <p:cNvSpPr>
            <a:spLocks noChangeArrowheads="1"/>
          </p:cNvSpPr>
          <p:nvPr/>
        </p:nvSpPr>
        <p:spPr bwMode="auto">
          <a:xfrm>
            <a:off x="9006506" y="4138065"/>
            <a:ext cx="2115763" cy="747811"/>
          </a:xfrm>
          <a:prstGeom prst="wedgeRoundRectCallout">
            <a:avLst>
              <a:gd name="adj1" fmla="val 59061"/>
              <a:gd name="adj2" fmla="val 93231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lvl="0"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如果填报有误，可以点击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撤销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按钮该产品撤销申报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2" name="矩形: 圆角 4"/>
          <p:cNvSpPr/>
          <p:nvPr/>
        </p:nvSpPr>
        <p:spPr bwMode="auto">
          <a:xfrm>
            <a:off x="11585447" y="2438820"/>
            <a:ext cx="515149" cy="40517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标注 38"/>
          <p:cNvSpPr/>
          <p:nvPr/>
        </p:nvSpPr>
        <p:spPr bwMode="auto">
          <a:xfrm>
            <a:off x="8238515" y="1737970"/>
            <a:ext cx="2894013" cy="981075"/>
          </a:xfrm>
          <a:prstGeom prst="wedgeRoundRectCallout">
            <a:avLst>
              <a:gd name="adj1" fmla="val 63195"/>
              <a:gd name="adj2" fmla="val 43403"/>
              <a:gd name="adj3" fmla="val 16667"/>
            </a:avLst>
          </a:prstGeom>
          <a:solidFill>
            <a:srgbClr val="FFFFFF"/>
          </a:solidFill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5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、确认无误后点击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【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提交</a:t>
            </a:r>
            <a:r>
              <a:rPr kumimoji="0" lang="en-US" altLang="zh-CN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】</a:t>
            </a:r>
            <a:r>
              <a:rPr kumimoji="0" lang="zh-CN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ea"/>
                <a:ea typeface="宋体" panose="02010600030101010101" pitchFamily="2" charset="-122"/>
                <a:cs typeface="+mn-cs"/>
              </a:rPr>
              <a:t>按钮完成产品工作</a:t>
            </a:r>
            <a:endParaRPr kumimoji="0" lang="en-US" altLang="zh-CN" sz="1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ea"/>
              <a:ea typeface="宋体" panose="02010600030101010101" pitchFamily="2" charset="-122"/>
              <a:cs typeface="+mn-cs"/>
            </a:endParaRPr>
          </a:p>
          <a:p>
            <a:pPr marR="0" lvl="0" eaLnBrk="0" hangingPunct="0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1400" b="1" kern="0" dirty="0">
                <a:solidFill>
                  <a:srgbClr val="0070C0"/>
                </a:solidFill>
                <a:latin typeface="Verdana" panose="020B0604030504040204" pitchFamily="34" charset="0"/>
              </a:rPr>
              <a:t>注意：提交后将无法修改请谨慎操作</a:t>
            </a:r>
          </a:p>
        </p:txBody>
      </p:sp>
    </p:spTree>
    <p:extLst>
      <p:ext uri="{BB962C8B-B14F-4D97-AF65-F5344CB8AC3E}">
        <p14:creationId xmlns:p14="http://schemas.microsoft.com/office/powerpoint/2010/main" val="38396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736c08e0-ad72-4661-8aa5-d4db1f045ea0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198</Words>
  <Application>Microsoft Office PowerPoint</Application>
  <PresentationFormat>宽屏</PresentationFormat>
  <Paragraphs>17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产品申报</vt:lpstr>
      <vt:lpstr>产品申报</vt:lpstr>
      <vt:lpstr>产品申报</vt:lpstr>
      <vt:lpstr>PowerPoint 演示文稿</vt:lpstr>
    </vt:vector>
  </TitlesOfParts>
  <Company>www.dadighost.com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ELIAN-FM-JSJ707</cp:lastModifiedBy>
  <cp:revision>762</cp:revision>
  <dcterms:created xsi:type="dcterms:W3CDTF">2017-12-20T16:14:00Z</dcterms:created>
  <dcterms:modified xsi:type="dcterms:W3CDTF">2023-04-10T03:53:22Z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384FB82601D44E28B80FFA9610D3A900</vt:lpwstr>
  </property>
</Properties>
</file>