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  <p:sldMasterId id="2147483667" r:id="rId7"/>
  </p:sldMasterIdLst>
  <p:notesMasterIdLst>
    <p:notesMasterId r:id="rId20"/>
  </p:notesMasterIdLst>
  <p:handoutMasterIdLst>
    <p:handoutMasterId r:id="rId21"/>
  </p:handoutMasterIdLst>
  <p:sldIdLst>
    <p:sldId id="698" r:id="rId8"/>
    <p:sldId id="681" r:id="rId9"/>
    <p:sldId id="683" r:id="rId10"/>
    <p:sldId id="685" r:id="rId11"/>
    <p:sldId id="687" r:id="rId12"/>
    <p:sldId id="699" r:id="rId13"/>
    <p:sldId id="689" r:id="rId14"/>
    <p:sldId id="693" r:id="rId15"/>
    <p:sldId id="694" r:id="rId16"/>
    <p:sldId id="695" r:id="rId17"/>
    <p:sldId id="696" r:id="rId18"/>
    <p:sldId id="261" r:id="rId19"/>
  </p:sldIdLst>
  <p:sldSz cx="12192000" cy="6858000"/>
  <p:notesSz cx="7104063" cy="10234613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55" d="100"/>
          <a:sy n="155" d="100"/>
        </p:scale>
        <p:origin x="468" y="144"/>
      </p:cViewPr>
      <p:guideLst>
        <p:guide orient="horz" pos="2160"/>
        <p:guide pos="29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921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FD7BE43-D955-484D-8AD0-5CED41249C4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8613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中成药带量采购预报价及选择配送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操作说明</a:t>
            </a: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202180" y="4909185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596900"/>
            <a:ext cx="12192000" cy="5664200"/>
            <a:chOff x="0" y="596900"/>
            <a:chExt cx="12192000" cy="56642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96900"/>
              <a:ext cx="12192000" cy="56642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9301" y="4607072"/>
              <a:ext cx="809526" cy="219048"/>
            </a:xfrm>
            <a:prstGeom prst="rect">
              <a:avLst/>
            </a:prstGeom>
          </p:spPr>
        </p:pic>
      </p:grp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中成药预报价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3247250" y="4742024"/>
            <a:ext cx="1656715" cy="8293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29677" y="4608314"/>
            <a:ext cx="773430" cy="2178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1802606" y="3598251"/>
            <a:ext cx="1879600" cy="760730"/>
          </a:xfrm>
          <a:prstGeom prst="wedgeRoundRectCallout">
            <a:avLst>
              <a:gd name="adj1" fmla="val -51939"/>
              <a:gd name="adj2" fmla="val 8393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3 .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勾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选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“我已阅读并同意以上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条款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6" name="矩形: 圆角 5"/>
          <p:cNvSpPr/>
          <p:nvPr/>
        </p:nvSpPr>
        <p:spPr>
          <a:xfrm>
            <a:off x="1581579" y="4608314"/>
            <a:ext cx="1581150" cy="2705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圆角矩形标注 3"/>
          <p:cNvSpPr>
            <a:spLocks noChangeArrowheads="1"/>
          </p:cNvSpPr>
          <p:nvPr/>
        </p:nvSpPr>
        <p:spPr bwMode="auto">
          <a:xfrm>
            <a:off x="4903965" y="3678352"/>
            <a:ext cx="2058455" cy="747811"/>
          </a:xfrm>
          <a:prstGeom prst="wedgeRoundRectCallout">
            <a:avLst>
              <a:gd name="adj1" fmla="val -60154"/>
              <a:gd name="adj2" fmla="val 955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选择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参与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填写产品报价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，选择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放弃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则无需填写</a:t>
            </a: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6048633" y="5685790"/>
            <a:ext cx="2533015" cy="680085"/>
          </a:xfrm>
          <a:prstGeom prst="wedgeRoundRectCallout">
            <a:avLst>
              <a:gd name="adj1" fmla="val -55428"/>
              <a:gd name="adj2" fmla="val -6417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保存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确定报价，返回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中成药预报价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列表</a:t>
            </a:r>
          </a:p>
        </p:txBody>
      </p:sp>
      <p:sp>
        <p:nvSpPr>
          <p:cNvPr id="12" name="矩形: 圆角 5"/>
          <p:cNvSpPr/>
          <p:nvPr/>
        </p:nvSpPr>
        <p:spPr>
          <a:xfrm>
            <a:off x="5566719" y="5319667"/>
            <a:ext cx="481914" cy="2516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848677"/>
            <a:ext cx="12192000" cy="5664200"/>
            <a:chOff x="0" y="848677"/>
            <a:chExt cx="12192000" cy="56642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848677"/>
              <a:ext cx="12192000" cy="56642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51" y="4873296"/>
              <a:ext cx="910438" cy="246354"/>
            </a:xfrm>
            <a:prstGeom prst="rect">
              <a:avLst/>
            </a:prstGeom>
          </p:spPr>
        </p:pic>
      </p:grpSp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中成药预报价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8295919" y="3098011"/>
            <a:ext cx="2229841" cy="774065"/>
          </a:xfrm>
          <a:prstGeom prst="wedgeRoundRectCallout">
            <a:avLst>
              <a:gd name="adj1" fmla="val 79529"/>
              <a:gd name="adj2" fmla="val 2466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未提交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前再次点击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报价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  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可修改报价信息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2" name="矩形: 圆角 21"/>
          <p:cNvSpPr/>
          <p:nvPr/>
        </p:nvSpPr>
        <p:spPr>
          <a:xfrm>
            <a:off x="11136630" y="3552259"/>
            <a:ext cx="336550" cy="1847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: 圆角 21"/>
          <p:cNvSpPr/>
          <p:nvPr/>
        </p:nvSpPr>
        <p:spPr>
          <a:xfrm>
            <a:off x="153138" y="4884770"/>
            <a:ext cx="824865" cy="2348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: 圆角 21"/>
          <p:cNvSpPr/>
          <p:nvPr/>
        </p:nvSpPr>
        <p:spPr>
          <a:xfrm>
            <a:off x="11244580" y="3723499"/>
            <a:ext cx="336550" cy="1817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标注 3"/>
          <p:cNvSpPr>
            <a:spLocks noChangeArrowheads="1"/>
          </p:cNvSpPr>
          <p:nvPr/>
        </p:nvSpPr>
        <p:spPr bwMode="auto">
          <a:xfrm>
            <a:off x="9839645" y="4093562"/>
            <a:ext cx="1552291" cy="584818"/>
          </a:xfrm>
          <a:prstGeom prst="wedgeRoundRectCallout">
            <a:avLst>
              <a:gd name="adj1" fmla="val 54803"/>
              <a:gd name="adj2" fmla="val -8264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’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详情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按钮可查看报价详情</a:t>
            </a:r>
          </a:p>
        </p:txBody>
      </p:sp>
      <p:sp>
        <p:nvSpPr>
          <p:cNvPr id="9" name="矩形: 圆角 21"/>
          <p:cNvSpPr/>
          <p:nvPr/>
        </p:nvSpPr>
        <p:spPr>
          <a:xfrm>
            <a:off x="11407279" y="3050884"/>
            <a:ext cx="336550" cy="24955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8450459" y="1695644"/>
            <a:ext cx="3243580" cy="932180"/>
          </a:xfrm>
          <a:prstGeom prst="wedgeRoundRectCallout">
            <a:avLst>
              <a:gd name="adj1" fmla="val 46322"/>
              <a:gd name="adj2" fmla="val 8348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6.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可提交报价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注意：产品提交报价前需保证该产品已经在</a:t>
            </a:r>
            <a:r>
              <a:rPr lang="en-US" altLang="zh-CN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【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中成药选择配送</a:t>
            </a:r>
            <a:r>
              <a:rPr lang="en-US" altLang="zh-CN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菜单中完成配送商选择并提交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2" grpId="0" bldLvl="0" animBg="1"/>
      <p:bldP spid="3" grpId="0" bldLvl="0" animBg="1"/>
      <p:bldP spid="7" grpId="0" bldLvl="0" animBg="1"/>
      <p:bldP spid="8" grpId="0" bldLvl="0" animBg="1"/>
      <p:bldP spid="9" grpId="0" bldLvl="0" animBg="1"/>
      <p:bldP spid="10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en-US" altLang="zh-CN" dirty="0"/>
              <a:t>                   </a:t>
            </a:r>
            <a:endParaRPr lang="zh-CN" altLang="en-US" dirty="0"/>
          </a:p>
        </p:txBody>
      </p:sp>
      <p:sp>
        <p:nvSpPr>
          <p:cNvPr id="6" name="云形 5"/>
          <p:cNvSpPr/>
          <p:nvPr/>
        </p:nvSpPr>
        <p:spPr>
          <a:xfrm>
            <a:off x="3011488" y="2005013"/>
            <a:ext cx="5938837" cy="258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 eaLnBrk="0" hangingPunct="0">
              <a:buClrTx/>
              <a:buSzTx/>
              <a:defRPr/>
            </a:pPr>
            <a:r>
              <a:rPr lang="zh-CN" altLang="en-US" sz="3200" dirty="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中成药选择配送</a:t>
            </a:r>
          </a:p>
        </p:txBody>
      </p:sp>
      <p:sp>
        <p:nvSpPr>
          <p:cNvPr id="15364" name="标题 1"/>
          <p:cNvSpPr txBox="1">
            <a:spLocks noChangeArrowheads="1"/>
          </p:cNvSpPr>
          <p:nvPr/>
        </p:nvSpPr>
        <p:spPr bwMode="auto"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中成药选择配送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957"/>
            <a:ext cx="12192000" cy="5664200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1179322" y="5321240"/>
            <a:ext cx="1807246" cy="747811"/>
          </a:xfrm>
          <a:prstGeom prst="wedgeRoundRectCallout">
            <a:avLst>
              <a:gd name="adj1" fmla="val -50234"/>
              <a:gd name="adj2" fmla="val -8316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中成药选择配送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10940053" y="2880790"/>
            <a:ext cx="486542" cy="2520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591229" y="1659290"/>
            <a:ext cx="2677886" cy="708021"/>
          </a:xfrm>
          <a:prstGeom prst="wedgeRoundRectCallout">
            <a:avLst>
              <a:gd name="adj1" fmla="val 50965"/>
              <a:gd name="adj2" fmla="val 11589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，点击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“选择配送”进入选择配送页面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注：每个产品单独选择配送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63280" y="5035581"/>
            <a:ext cx="852805" cy="2584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559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93980" y="5112112"/>
            <a:ext cx="1113116" cy="23864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3527308" y="5169905"/>
            <a:ext cx="2098787" cy="638175"/>
          </a:xfrm>
          <a:prstGeom prst="wedgeRoundRectCallout">
            <a:avLst>
              <a:gd name="adj1" fmla="val 50055"/>
              <a:gd name="adj2" fmla="val 9889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添加配送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，选择配送企业添加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462512" y="3422075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2" name="矩形: 圆角 21"/>
          <p:cNvSpPr/>
          <p:nvPr/>
        </p:nvSpPr>
        <p:spPr>
          <a:xfrm>
            <a:off x="5230652" y="6145845"/>
            <a:ext cx="589380" cy="273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1583519" y="2978696"/>
            <a:ext cx="9589770" cy="143192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8" grpId="0" bldLvl="0" animBg="1"/>
      <p:bldP spid="9" grpId="0" bldLvl="0" animBg="1"/>
      <p:bldP spid="12" grpId="0" bldLvl="0" animBg="1"/>
      <p:bldP spid="1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204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139609" y="5145829"/>
            <a:ext cx="761365" cy="240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0" name="矩形: 圆角 21"/>
          <p:cNvSpPr/>
          <p:nvPr/>
        </p:nvSpPr>
        <p:spPr>
          <a:xfrm>
            <a:off x="3327643" y="3461004"/>
            <a:ext cx="354563" cy="242699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: 圆角 21"/>
          <p:cNvSpPr/>
          <p:nvPr/>
        </p:nvSpPr>
        <p:spPr>
          <a:xfrm>
            <a:off x="10007835" y="3047232"/>
            <a:ext cx="432318" cy="34782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: 圆角 21"/>
          <p:cNvSpPr/>
          <p:nvPr/>
        </p:nvSpPr>
        <p:spPr>
          <a:xfrm>
            <a:off x="3514938" y="2611666"/>
            <a:ext cx="6925215" cy="3452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: 圆角 21"/>
          <p:cNvSpPr/>
          <p:nvPr/>
        </p:nvSpPr>
        <p:spPr>
          <a:xfrm>
            <a:off x="9510591" y="4967915"/>
            <a:ext cx="339438" cy="23488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/>
        </p:nvSpPr>
        <p:spPr bwMode="auto">
          <a:xfrm>
            <a:off x="7107434" y="3909408"/>
            <a:ext cx="1896532" cy="1477087"/>
          </a:xfrm>
          <a:prstGeom prst="wedgeRoundRectCallout">
            <a:avLst>
              <a:gd name="adj1" fmla="val 75994"/>
              <a:gd name="adj2" fmla="val 3070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5.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点“选择”添加配送企业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7107434" y="3909407"/>
            <a:ext cx="1896532" cy="1477087"/>
          </a:xfrm>
          <a:prstGeom prst="wedgeRoundRectCallout">
            <a:avLst>
              <a:gd name="adj1" fmla="val 102680"/>
              <a:gd name="adj2" fmla="val -92979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企业，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0" grpId="0" bldLvl="0" animBg="1"/>
      <p:bldP spid="12" grpId="0" bldLvl="0" animBg="1"/>
      <p:bldP spid="13" grpId="0" bldLvl="0" animBg="1"/>
      <p:bldP spid="16" grpId="0" bldLvl="0" animBg="1"/>
      <p:bldP spid="17" grpId="0" bldLvl="0" animBg="1"/>
      <p:bldP spid="1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559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119738" y="5112612"/>
            <a:ext cx="1113116" cy="23864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462512" y="3422075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3960263" y="5231933"/>
            <a:ext cx="2293989" cy="638175"/>
          </a:xfrm>
          <a:prstGeom prst="wedgeRoundRectCallout">
            <a:avLst>
              <a:gd name="adj1" fmla="val 43209"/>
              <a:gd name="adj2" fmla="val 9115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勾选配送企业，点击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删除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配送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，删除已添加配送企业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6" name="矩形: 圆角 21"/>
          <p:cNvSpPr/>
          <p:nvPr/>
        </p:nvSpPr>
        <p:spPr>
          <a:xfrm>
            <a:off x="5800725" y="6163235"/>
            <a:ext cx="50546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1583519" y="2978696"/>
            <a:ext cx="9589770" cy="143192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6598246" y="5275183"/>
            <a:ext cx="2098787" cy="638175"/>
          </a:xfrm>
          <a:prstGeom prst="wedgeRoundRectCallout">
            <a:avLst>
              <a:gd name="adj1" fmla="val -55790"/>
              <a:gd name="adj2" fmla="val 9040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选择配送企业完毕，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noProof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返回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按钮，回到供应配送列表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" name="矩形: 圆角 21"/>
          <p:cNvSpPr/>
          <p:nvPr/>
        </p:nvSpPr>
        <p:spPr>
          <a:xfrm>
            <a:off x="6306185" y="6163234"/>
            <a:ext cx="45789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93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5" grpId="0" bldLvl="0" animBg="1"/>
      <p:bldP spid="16" grpId="0" bldLvl="0" animBg="1"/>
      <p:bldP spid="17" grpId="0" bldLvl="0" animBg="1"/>
      <p:bldP spid="19" grpId="0" bldLvl="0" animBg="1"/>
      <p:bldP spid="2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957"/>
            <a:ext cx="12192000" cy="5664200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913203" y="3673226"/>
            <a:ext cx="2447290" cy="701675"/>
          </a:xfrm>
          <a:prstGeom prst="wedgeRoundRectCallout">
            <a:avLst>
              <a:gd name="adj1" fmla="val 55820"/>
              <a:gd name="adj2" fmla="val -9157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点“详情”按钮，可查看选择的配送企业信息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20536" y="5097768"/>
            <a:ext cx="1191208" cy="25862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360493" y="3181229"/>
            <a:ext cx="273050" cy="1771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7727761" y="1454080"/>
            <a:ext cx="3702239" cy="708025"/>
          </a:xfrm>
          <a:prstGeom prst="wedgeRoundRectCallout">
            <a:avLst>
              <a:gd name="adj1" fmla="val 57709"/>
              <a:gd name="adj2" fmla="val 15887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点击“提交”按钮，提交选择配送信息。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【提交】</a:t>
            </a:r>
            <a:r>
              <a:rPr lang="en-US" altLang="zh-CN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 </a:t>
            </a: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选择配送成功后，不允许放弃，请谨慎操作</a:t>
            </a:r>
          </a:p>
        </p:txBody>
      </p:sp>
      <p:sp>
        <p:nvSpPr>
          <p:cNvPr id="21" name="矩形: 圆角 5"/>
          <p:cNvSpPr/>
          <p:nvPr/>
        </p:nvSpPr>
        <p:spPr>
          <a:xfrm>
            <a:off x="11598069" y="2906601"/>
            <a:ext cx="299085" cy="2197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1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en-US" altLang="zh-CN" dirty="0"/>
              <a:t>                   </a:t>
            </a:r>
            <a:endParaRPr lang="zh-CN" altLang="en-US" dirty="0"/>
          </a:p>
        </p:txBody>
      </p:sp>
      <p:sp>
        <p:nvSpPr>
          <p:cNvPr id="6" name="云形 5"/>
          <p:cNvSpPr/>
          <p:nvPr/>
        </p:nvSpPr>
        <p:spPr>
          <a:xfrm>
            <a:off x="3011488" y="2005013"/>
            <a:ext cx="5938837" cy="258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  <a:sym typeface="+mn-ea"/>
              </a:rPr>
              <a:t>中成药预报价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  <a:sym typeface="+mn-ea"/>
            </a:endParaRPr>
          </a:p>
        </p:txBody>
      </p:sp>
      <p:sp>
        <p:nvSpPr>
          <p:cNvPr id="15364" name="标题 1"/>
          <p:cNvSpPr txBox="1">
            <a:spLocks noChangeArrowheads="1"/>
          </p:cNvSpPr>
          <p:nvPr/>
        </p:nvSpPr>
        <p:spPr bwMode="auto"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中成药预报价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596900"/>
            <a:ext cx="12192000" cy="5664200"/>
            <a:chOff x="0" y="596900"/>
            <a:chExt cx="12192000" cy="56642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96900"/>
              <a:ext cx="12192000" cy="5664200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983" y="4173928"/>
              <a:ext cx="787417" cy="213066"/>
            </a:xfrm>
            <a:prstGeom prst="rect">
              <a:avLst/>
            </a:prstGeom>
          </p:spPr>
        </p:pic>
      </p:grp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982328" y="4613537"/>
            <a:ext cx="1642932" cy="747811"/>
          </a:xfrm>
          <a:prstGeom prst="wedgeRoundRectCallout">
            <a:avLst>
              <a:gd name="adj1" fmla="val -64263"/>
              <a:gd name="adj2" fmla="val -8013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【中成药预报价】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中成药预报价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矩形: 圆角 5"/>
          <p:cNvSpPr/>
          <p:nvPr/>
        </p:nvSpPr>
        <p:spPr>
          <a:xfrm>
            <a:off x="126983" y="4124051"/>
            <a:ext cx="855345" cy="26479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305317" y="2426919"/>
            <a:ext cx="359410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8929575" y="3054342"/>
            <a:ext cx="2278003" cy="731520"/>
          </a:xfrm>
          <a:prstGeom prst="wedgeRoundRectCallout">
            <a:avLst>
              <a:gd name="adj1" fmla="val 54469"/>
              <a:gd name="adj2" fmla="val -10871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报价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进入中成药预报价页面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d2939cf-1fbb-426c-80fd-2bc32c5bfe8b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364</Words>
  <Application>Microsoft Office PowerPoint</Application>
  <PresentationFormat>宽屏</PresentationFormat>
  <Paragraphs>46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华文新魏</vt:lpstr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5_自定义设计方案</vt:lpstr>
      <vt:lpstr>PowerPoint 演示文稿</vt:lpstr>
      <vt:lpstr>                   </vt:lpstr>
      <vt:lpstr>中成药选择配送</vt:lpstr>
      <vt:lpstr>中成药选择配送</vt:lpstr>
      <vt:lpstr>中成药选择配送</vt:lpstr>
      <vt:lpstr>中成药选择配送</vt:lpstr>
      <vt:lpstr>中成药选择配送</vt:lpstr>
      <vt:lpstr>                   </vt:lpstr>
      <vt:lpstr>中成药预报价 </vt:lpstr>
      <vt:lpstr>中成药预报价 </vt:lpstr>
      <vt:lpstr>中成药预报价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731</cp:revision>
  <dcterms:created xsi:type="dcterms:W3CDTF">2017-12-20T16:14:00Z</dcterms:created>
  <dcterms:modified xsi:type="dcterms:W3CDTF">2022-10-24T10:12:56Z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9BE2A4BC05FA4A6FB6C34E8E96D21B9F</vt:lpwstr>
  </property>
</Properties>
</file>