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6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5" r:id="rId3"/>
    <p:sldMasterId id="2147483657" r:id="rId4"/>
    <p:sldMasterId id="2147483660" r:id="rId5"/>
    <p:sldMasterId id="2147483663" r:id="rId6"/>
    <p:sldMasterId id="2147483667" r:id="rId7"/>
  </p:sldMasterIdLst>
  <p:notesMasterIdLst>
    <p:notesMasterId r:id="rId20"/>
  </p:notesMasterIdLst>
  <p:handoutMasterIdLst>
    <p:handoutMasterId r:id="rId21"/>
  </p:handoutMasterIdLst>
  <p:sldIdLst>
    <p:sldId id="698" r:id="rId8"/>
    <p:sldId id="681" r:id="rId9"/>
    <p:sldId id="683" r:id="rId10"/>
    <p:sldId id="685" r:id="rId11"/>
    <p:sldId id="687" r:id="rId12"/>
    <p:sldId id="699" r:id="rId13"/>
    <p:sldId id="689" r:id="rId14"/>
    <p:sldId id="693" r:id="rId15"/>
    <p:sldId id="694" r:id="rId16"/>
    <p:sldId id="695" r:id="rId17"/>
    <p:sldId id="696" r:id="rId18"/>
    <p:sldId id="261" r:id="rId19"/>
  </p:sldIdLst>
  <p:sldSz cx="12192000" cy="6858000"/>
  <p:notesSz cx="7104063" cy="10234613"/>
  <p:custDataLst>
    <p:tags r:id="rId2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/>
    <p:restoredTop sz="95244"/>
  </p:normalViewPr>
  <p:slideViewPr>
    <p:cSldViewPr snapToGrid="0" showGuides="1">
      <p:cViewPr varScale="1">
        <p:scale>
          <a:sx n="155" d="100"/>
          <a:sy n="155" d="100"/>
        </p:scale>
        <p:origin x="468" y="144"/>
      </p:cViewPr>
      <p:guideLst>
        <p:guide orient="horz" pos="2160"/>
        <p:guide pos="298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defRPr sz="1245" noProof="1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noProof="1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F76F625-63F9-4A3E-BF8F-C5B910E59946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7DF5A40-A4B1-4800-8DE6-A3DE9E24BDE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921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448175" y="63611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C91F3EA-FA84-49C5-96BB-D0C54B8CA000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3BA75235-B6B2-448C-A0E9-59301B13F7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BA044DA-DE41-4CF7-A783-6DB370837D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3BA75235-B6B2-448C-A0E9-59301B13F7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BA044DA-DE41-4CF7-A783-6DB370837D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0" hangingPunct="0">
              <a:buFontTx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FD7BE43-D955-484D-8AD0-5CED41249C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2F47F4-6F97-4561-ADA2-D15BB279449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B856FF-2129-480E-A4B5-E50F4E2C628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5FAEB42-A73F-4F10-83F1-DBCF26DCCCCD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1F4158C-EE30-490B-AE03-7CDEF377AE6B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.pn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6432550"/>
            <a:ext cx="12192000" cy="414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3076" name="图片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3078" name="图片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398838" y="1452563"/>
            <a:ext cx="5181600" cy="287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" name="矩形 11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2" descr="渐变红条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050" y="681038"/>
            <a:ext cx="8258175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图片 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701213" y="6226175"/>
            <a:ext cx="2325687" cy="6318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5123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5124" name="图片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6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2" name="图片 1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7" name="矩形 8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chemeClr val="bg1"/>
                </a:solidFill>
                <a:sym typeface="+mn-ea"/>
              </a:rPr>
              <a:t>版权所有：北京市医药集中采购服务中心</a:t>
            </a:r>
            <a:r>
              <a:rPr kumimoji="1" lang="en-US" altLang="zh-CN" sz="1200" dirty="0">
                <a:solidFill>
                  <a:schemeClr val="bg1"/>
                </a:solidFill>
                <a:sym typeface="+mn-ea"/>
              </a:rPr>
              <a:t>  ©2018 All rights reserved</a:t>
            </a:r>
            <a:endParaRPr kumimoji="1" lang="zh-CN" altLang="en-US" sz="1200">
              <a:solidFill>
                <a:schemeClr val="bg1"/>
              </a:solidFill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2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rgbClr val="FFFFFF"/>
                </a:solidFill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2550"/>
            <a:ext cx="121920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b="1">
                <a:solidFill>
                  <a:schemeClr val="bg1"/>
                </a:solidFill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chemeClr val="bg1"/>
                </a:solidFill>
                <a:sym typeface="+mn-ea"/>
              </a:rPr>
              <a:t>版权所有：北京市医药集中采购服务中心</a:t>
            </a:r>
            <a:r>
              <a:rPr kumimoji="1" lang="en-US" altLang="zh-CN" sz="1200" dirty="0">
                <a:solidFill>
                  <a:schemeClr val="bg1"/>
                </a:solidFill>
                <a:sym typeface="+mn-ea"/>
              </a:rPr>
              <a:t>  ©2018 All rights reserved</a:t>
            </a:r>
            <a:endParaRPr kumimoji="1" lang="zh-CN" altLang="en-US" sz="1200">
              <a:solidFill>
                <a:schemeClr val="bg1"/>
              </a:solidFill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2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kumimoji="1" lang="zh-CN" altLang="en-US" sz="1200">
                <a:solidFill>
                  <a:srgbClr val="FFFFFF"/>
                </a:solidFill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2550"/>
            <a:ext cx="121920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b="1">
                <a:solidFill>
                  <a:schemeClr val="bg1"/>
                </a:solidFill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22"/>
          <p:cNvSpPr txBox="1"/>
          <p:nvPr/>
        </p:nvSpPr>
        <p:spPr>
          <a:xfrm>
            <a:off x="1355725" y="2047875"/>
            <a:ext cx="9775825" cy="286131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北京市药品和医用耗材招采管理子系统</a:t>
            </a:r>
            <a:endParaRPr lang="en-US" altLang="zh-CN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中成药选择配送及报价确认</a:t>
            </a:r>
          </a:p>
          <a:p>
            <a:pPr algn="ctr">
              <a:lnSpc>
                <a:spcPct val="150000"/>
              </a:lnSpc>
            </a:pPr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操作说明</a:t>
            </a:r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202180" y="4909185"/>
            <a:ext cx="8253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生产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代理企业用户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2192000" cy="5664200"/>
          </a:xfrm>
          <a:prstGeom prst="rect">
            <a:avLst/>
          </a:prstGeom>
        </p:spPr>
      </p:pic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中成药报价确认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/>
            </a:r>
            <a:b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</a:b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矩形: 圆角 5"/>
          <p:cNvSpPr/>
          <p:nvPr/>
        </p:nvSpPr>
        <p:spPr>
          <a:xfrm>
            <a:off x="3247250" y="4742024"/>
            <a:ext cx="1656715" cy="82931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: 圆角 5"/>
          <p:cNvSpPr/>
          <p:nvPr/>
        </p:nvSpPr>
        <p:spPr>
          <a:xfrm>
            <a:off x="129677" y="4608314"/>
            <a:ext cx="773430" cy="21780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圆角矩形标注 3"/>
          <p:cNvSpPr>
            <a:spLocks noChangeArrowheads="1"/>
          </p:cNvSpPr>
          <p:nvPr/>
        </p:nvSpPr>
        <p:spPr bwMode="auto">
          <a:xfrm>
            <a:off x="1802606" y="3598251"/>
            <a:ext cx="1879600" cy="760730"/>
          </a:xfrm>
          <a:prstGeom prst="wedgeRoundRectCallout">
            <a:avLst>
              <a:gd name="adj1" fmla="val -51939"/>
              <a:gd name="adj2" fmla="val 83932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3 .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勾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选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“我已阅读并同意以上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条款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6" name="矩形: 圆角 5"/>
          <p:cNvSpPr/>
          <p:nvPr/>
        </p:nvSpPr>
        <p:spPr>
          <a:xfrm>
            <a:off x="1581579" y="4608314"/>
            <a:ext cx="1581150" cy="27051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圆角矩形标注 3"/>
          <p:cNvSpPr>
            <a:spLocks noChangeArrowheads="1"/>
          </p:cNvSpPr>
          <p:nvPr/>
        </p:nvSpPr>
        <p:spPr bwMode="auto">
          <a:xfrm>
            <a:off x="4903965" y="3678352"/>
            <a:ext cx="2058455" cy="747811"/>
          </a:xfrm>
          <a:prstGeom prst="wedgeRoundRectCallout">
            <a:avLst>
              <a:gd name="adj1" fmla="val -60154"/>
              <a:gd name="adj2" fmla="val 95546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4.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选择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参与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填写产品报价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，选择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放弃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则无需填写</a:t>
            </a:r>
          </a:p>
        </p:txBody>
      </p:sp>
      <p:sp>
        <p:nvSpPr>
          <p:cNvPr id="11" name="圆角矩形标注 3"/>
          <p:cNvSpPr>
            <a:spLocks noChangeArrowheads="1"/>
          </p:cNvSpPr>
          <p:nvPr/>
        </p:nvSpPr>
        <p:spPr bwMode="auto">
          <a:xfrm>
            <a:off x="6048633" y="5685790"/>
            <a:ext cx="2533015" cy="680085"/>
          </a:xfrm>
          <a:prstGeom prst="wedgeRoundRectCallout">
            <a:avLst>
              <a:gd name="adj1" fmla="val -55428"/>
              <a:gd name="adj2" fmla="val -64174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lvl="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5 .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保存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 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确定报价，返回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中成药报价确认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列表</a:t>
            </a:r>
          </a:p>
        </p:txBody>
      </p:sp>
      <p:sp>
        <p:nvSpPr>
          <p:cNvPr id="12" name="矩形: 圆角 5"/>
          <p:cNvSpPr/>
          <p:nvPr/>
        </p:nvSpPr>
        <p:spPr>
          <a:xfrm>
            <a:off x="5566719" y="5319667"/>
            <a:ext cx="481914" cy="25166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8677"/>
            <a:ext cx="12192000" cy="5664200"/>
          </a:xfrm>
          <a:prstGeom prst="rect">
            <a:avLst/>
          </a:prstGeom>
        </p:spPr>
      </p:pic>
      <p:sp>
        <p:nvSpPr>
          <p:cNvPr id="19459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中成药报价确认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圆角矩形标注 3"/>
          <p:cNvSpPr>
            <a:spLocks noChangeArrowheads="1"/>
          </p:cNvSpPr>
          <p:nvPr/>
        </p:nvSpPr>
        <p:spPr bwMode="auto">
          <a:xfrm>
            <a:off x="8295919" y="3098011"/>
            <a:ext cx="2229841" cy="774065"/>
          </a:xfrm>
          <a:prstGeom prst="wedgeRoundRectCallout">
            <a:avLst>
              <a:gd name="adj1" fmla="val 79529"/>
              <a:gd name="adj2" fmla="val 24668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未提交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前再次点击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报价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  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可修改报价信息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  </a:t>
            </a:r>
          </a:p>
        </p:txBody>
      </p:sp>
      <p:sp>
        <p:nvSpPr>
          <p:cNvPr id="12" name="矩形: 圆角 21"/>
          <p:cNvSpPr/>
          <p:nvPr/>
        </p:nvSpPr>
        <p:spPr>
          <a:xfrm>
            <a:off x="11136630" y="3552259"/>
            <a:ext cx="336550" cy="18475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矩形: 圆角 21"/>
          <p:cNvSpPr/>
          <p:nvPr/>
        </p:nvSpPr>
        <p:spPr>
          <a:xfrm>
            <a:off x="153138" y="4884770"/>
            <a:ext cx="824865" cy="23488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: 圆角 21"/>
          <p:cNvSpPr/>
          <p:nvPr/>
        </p:nvSpPr>
        <p:spPr>
          <a:xfrm>
            <a:off x="11244580" y="3723499"/>
            <a:ext cx="336550" cy="18174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圆角矩形标注 3"/>
          <p:cNvSpPr>
            <a:spLocks noChangeArrowheads="1"/>
          </p:cNvSpPr>
          <p:nvPr/>
        </p:nvSpPr>
        <p:spPr bwMode="auto">
          <a:xfrm>
            <a:off x="9839645" y="4093562"/>
            <a:ext cx="1552291" cy="584818"/>
          </a:xfrm>
          <a:prstGeom prst="wedgeRoundRectCallout">
            <a:avLst>
              <a:gd name="adj1" fmla="val 54803"/>
              <a:gd name="adj2" fmla="val -82645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’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详情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按钮可查看报价详情</a:t>
            </a:r>
          </a:p>
        </p:txBody>
      </p:sp>
      <p:sp>
        <p:nvSpPr>
          <p:cNvPr id="9" name="矩形: 圆角 21"/>
          <p:cNvSpPr/>
          <p:nvPr/>
        </p:nvSpPr>
        <p:spPr>
          <a:xfrm>
            <a:off x="11407279" y="3050884"/>
            <a:ext cx="336550" cy="24955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圆角矩形标注 3"/>
          <p:cNvSpPr>
            <a:spLocks noChangeArrowheads="1"/>
          </p:cNvSpPr>
          <p:nvPr/>
        </p:nvSpPr>
        <p:spPr bwMode="auto">
          <a:xfrm>
            <a:off x="8468994" y="1848192"/>
            <a:ext cx="3243580" cy="932180"/>
          </a:xfrm>
          <a:prstGeom prst="wedgeRoundRectCallout">
            <a:avLst>
              <a:gd name="adj1" fmla="val 46322"/>
              <a:gd name="adj2" fmla="val 83485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6.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提交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可提交报价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注意：产品提交报价前需保证该产品已经在</a:t>
            </a:r>
            <a:r>
              <a:rPr lang="en-US" altLang="zh-CN" sz="1400" b="1" kern="0" dirty="0" smtClean="0">
                <a:solidFill>
                  <a:srgbClr val="00B0F0"/>
                </a:solidFill>
                <a:latin typeface="Verdana" panose="020B0604030504040204" pitchFamily="34" charset="0"/>
                <a:sym typeface="+mn-ea"/>
              </a:rPr>
              <a:t>【</a:t>
            </a:r>
            <a:r>
              <a:rPr lang="zh-CN" altLang="en-US" sz="1400" b="1" kern="0" dirty="0" smtClean="0">
                <a:solidFill>
                  <a:srgbClr val="00B0F0"/>
                </a:solidFill>
                <a:latin typeface="Verdana" panose="020B0604030504040204" pitchFamily="34" charset="0"/>
                <a:sym typeface="+mn-ea"/>
              </a:rPr>
              <a:t>中成药选择配送</a:t>
            </a:r>
            <a:r>
              <a:rPr lang="en-US" altLang="zh-CN" sz="1400" b="1" kern="0" dirty="0" smtClean="0">
                <a:solidFill>
                  <a:srgbClr val="00B0F0"/>
                </a:solidFill>
                <a:latin typeface="Verdana" panose="020B0604030504040204" pitchFamily="34" charset="0"/>
                <a:sym typeface="+mn-ea"/>
              </a:rPr>
              <a:t>】</a:t>
            </a:r>
            <a:r>
              <a:rPr lang="zh-CN" altLang="en-US" sz="1400" b="1" kern="0" dirty="0" smtClean="0">
                <a:solidFill>
                  <a:srgbClr val="00B0F0"/>
                </a:solidFill>
                <a:latin typeface="Verdana" panose="020B0604030504040204" pitchFamily="34" charset="0"/>
                <a:sym typeface="+mn-ea"/>
              </a:rPr>
              <a:t>菜单中完成配送商选择并提交</a:t>
            </a:r>
            <a:endParaRPr kumimoji="0" lang="en-US" altLang="zh-CN" sz="1400" b="1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  <p:bldP spid="12" grpId="0" bldLvl="0" animBg="1"/>
      <p:bldP spid="3" grpId="0" bldLvl="0" animBg="1"/>
      <p:bldP spid="7" grpId="0" bldLvl="0" animBg="1"/>
      <p:bldP spid="8" grpId="0" bldLvl="0" animBg="1"/>
      <p:bldP spid="9" grpId="0" bldLvl="0" animBg="1"/>
      <p:bldP spid="10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矩形 1"/>
          <p:cNvSpPr/>
          <p:nvPr/>
        </p:nvSpPr>
        <p:spPr>
          <a:xfrm>
            <a:off x="1106488" y="4679950"/>
            <a:ext cx="10033000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lang="zh-CN" altLang="en-US" sz="3200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本部分手册内容完毕，请及时关注平台及网站动态信息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3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r>
              <a:rPr lang="en-US" altLang="zh-CN" dirty="0"/>
              <a:t>                   </a:t>
            </a:r>
            <a:endParaRPr lang="zh-CN" altLang="en-US" dirty="0"/>
          </a:p>
        </p:txBody>
      </p:sp>
      <p:sp>
        <p:nvSpPr>
          <p:cNvPr id="6" name="云形 5"/>
          <p:cNvSpPr/>
          <p:nvPr/>
        </p:nvSpPr>
        <p:spPr>
          <a:xfrm>
            <a:off x="3011488" y="2005013"/>
            <a:ext cx="5938837" cy="25844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 eaLnBrk="0" hangingPunct="0">
              <a:buClrTx/>
              <a:buSzTx/>
              <a:defRPr/>
            </a:pPr>
            <a:r>
              <a:rPr lang="zh-CN" altLang="en-US" sz="3200" dirty="0">
                <a:solidFill>
                  <a:prstClr val="white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中成药选择配送</a:t>
            </a:r>
          </a:p>
        </p:txBody>
      </p:sp>
      <p:sp>
        <p:nvSpPr>
          <p:cNvPr id="15364" name="标题 1"/>
          <p:cNvSpPr txBox="1">
            <a:spLocks noChangeArrowheads="1"/>
          </p:cNvSpPr>
          <p:nvPr/>
        </p:nvSpPr>
        <p:spPr bwMode="auto"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中成药选择配送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6957"/>
            <a:ext cx="12192000" cy="5664200"/>
          </a:xfrm>
          <a:prstGeom prst="rect">
            <a:avLst/>
          </a:prstGeom>
        </p:spPr>
      </p:pic>
      <p:sp>
        <p:nvSpPr>
          <p:cNvPr id="10" name="圆角矩形标注 3"/>
          <p:cNvSpPr>
            <a:spLocks noChangeArrowheads="1"/>
          </p:cNvSpPr>
          <p:nvPr/>
        </p:nvSpPr>
        <p:spPr bwMode="auto">
          <a:xfrm>
            <a:off x="1179322" y="5321240"/>
            <a:ext cx="1807246" cy="747811"/>
          </a:xfrm>
          <a:prstGeom prst="wedgeRoundRectCallout">
            <a:avLst>
              <a:gd name="adj1" fmla="val -50234"/>
              <a:gd name="adj2" fmla="val -83162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1.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【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中成药选择配送</a:t>
            </a: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】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中成药选择配送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矩形: 圆角 5"/>
          <p:cNvSpPr/>
          <p:nvPr/>
        </p:nvSpPr>
        <p:spPr>
          <a:xfrm>
            <a:off x="10940053" y="2880790"/>
            <a:ext cx="486542" cy="25205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圆角矩形标注 3"/>
          <p:cNvSpPr>
            <a:spLocks noChangeArrowheads="1"/>
          </p:cNvSpPr>
          <p:nvPr/>
        </p:nvSpPr>
        <p:spPr bwMode="auto">
          <a:xfrm>
            <a:off x="8591229" y="1659290"/>
            <a:ext cx="2677886" cy="708021"/>
          </a:xfrm>
          <a:prstGeom prst="wedgeRoundRectCallout">
            <a:avLst>
              <a:gd name="adj1" fmla="val 50965"/>
              <a:gd name="adj2" fmla="val 115892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lvl="0" eaLnBrk="0" hangingPunct="0">
              <a:defRPr/>
            </a:pP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2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，点击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“选择配送”进入选择配送页面</a:t>
            </a:r>
            <a:endParaRPr lang="en-US" altLang="zh-CN" sz="1400" b="1" kern="0" dirty="0" smtClean="0">
              <a:solidFill>
                <a:srgbClr val="FF0000"/>
              </a:solidFill>
              <a:latin typeface="Verdana" panose="020B0604030504040204" pitchFamily="34" charset="0"/>
              <a:sym typeface="+mn-ea"/>
            </a:endParaRPr>
          </a:p>
          <a:p>
            <a:pPr lvl="0" eaLnBrk="0" hangingPunct="0">
              <a:defRPr/>
            </a:pPr>
            <a:r>
              <a:rPr lang="zh-CN" altLang="en-US" sz="1400" b="1" kern="0" dirty="0" smtClean="0">
                <a:solidFill>
                  <a:schemeClr val="accent5"/>
                </a:solidFill>
                <a:latin typeface="Verdana" panose="020B0604030504040204" pitchFamily="34" charset="0"/>
                <a:sym typeface="+mn-ea"/>
              </a:rPr>
              <a:t>注：每个产品单独选择配送</a:t>
            </a:r>
            <a:endParaRPr lang="zh-CN" altLang="en-US" sz="1400" b="1" kern="0" dirty="0">
              <a:solidFill>
                <a:schemeClr val="accent5"/>
              </a:solidFill>
              <a:latin typeface="Verdana" panose="020B0604030504040204" pitchFamily="34" charset="0"/>
              <a:sym typeface="+mn-ea"/>
            </a:endParaRPr>
          </a:p>
        </p:txBody>
      </p:sp>
      <p:sp>
        <p:nvSpPr>
          <p:cNvPr id="13" name="矩形: 圆角 5"/>
          <p:cNvSpPr/>
          <p:nvPr/>
        </p:nvSpPr>
        <p:spPr>
          <a:xfrm>
            <a:off x="163280" y="5035581"/>
            <a:ext cx="852805" cy="25844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559"/>
            <a:ext cx="12192000" cy="5664200"/>
          </a:xfrm>
          <a:prstGeom prst="rect">
            <a:avLst/>
          </a:prstGeom>
        </p:spPr>
      </p:pic>
      <p:sp>
        <p:nvSpPr>
          <p:cNvPr id="19459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中成药选择配送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: 圆角 21"/>
          <p:cNvSpPr/>
          <p:nvPr/>
        </p:nvSpPr>
        <p:spPr>
          <a:xfrm>
            <a:off x="93980" y="5112112"/>
            <a:ext cx="1113116" cy="23864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圆角矩形标注 3"/>
          <p:cNvSpPr>
            <a:spLocks noChangeArrowheads="1"/>
          </p:cNvSpPr>
          <p:nvPr/>
        </p:nvSpPr>
        <p:spPr bwMode="auto">
          <a:xfrm>
            <a:off x="3527308" y="5169905"/>
            <a:ext cx="2098787" cy="638175"/>
          </a:xfrm>
          <a:prstGeom prst="wedgeRoundRectCallout">
            <a:avLst>
              <a:gd name="adj1" fmla="val 50055"/>
              <a:gd name="adj2" fmla="val 98898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3.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添加配送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按钮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，选择配送企业添加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9" name="圆角矩形标注 3"/>
          <p:cNvSpPr>
            <a:spLocks noChangeArrowheads="1"/>
          </p:cNvSpPr>
          <p:nvPr/>
        </p:nvSpPr>
        <p:spPr bwMode="auto">
          <a:xfrm>
            <a:off x="8462512" y="3422075"/>
            <a:ext cx="1933575" cy="638175"/>
          </a:xfrm>
          <a:prstGeom prst="roundRect">
            <a:avLst/>
          </a:prstGeom>
          <a:solidFill>
            <a:srgbClr val="FFFFFF"/>
          </a:solidFill>
          <a:ln w="9525" algn="ctr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此列表显示已添加的配送企业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  </a:t>
            </a:r>
          </a:p>
        </p:txBody>
      </p:sp>
      <p:sp>
        <p:nvSpPr>
          <p:cNvPr id="12" name="矩形: 圆角 21"/>
          <p:cNvSpPr/>
          <p:nvPr/>
        </p:nvSpPr>
        <p:spPr>
          <a:xfrm>
            <a:off x="5230652" y="6145845"/>
            <a:ext cx="589380" cy="27349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矩形: 圆角 21"/>
          <p:cNvSpPr/>
          <p:nvPr/>
        </p:nvSpPr>
        <p:spPr>
          <a:xfrm>
            <a:off x="1583519" y="2978696"/>
            <a:ext cx="9589770" cy="1431925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18" grpId="0" bldLvl="0" animBg="1"/>
      <p:bldP spid="9" grpId="0" bldLvl="0" animBg="1"/>
      <p:bldP spid="12" grpId="0" bldLvl="0" animBg="1"/>
      <p:bldP spid="1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204"/>
            <a:ext cx="12192000" cy="5664200"/>
          </a:xfrm>
          <a:prstGeom prst="rect">
            <a:avLst/>
          </a:prstGeom>
        </p:spPr>
      </p:pic>
      <p:sp>
        <p:nvSpPr>
          <p:cNvPr id="19459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中成药选择配送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: 圆角 21"/>
          <p:cNvSpPr/>
          <p:nvPr/>
        </p:nvSpPr>
        <p:spPr>
          <a:xfrm>
            <a:off x="139609" y="5145829"/>
            <a:ext cx="761365" cy="24066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  </a:t>
            </a:r>
          </a:p>
        </p:txBody>
      </p:sp>
      <p:sp>
        <p:nvSpPr>
          <p:cNvPr id="10" name="矩形: 圆角 21"/>
          <p:cNvSpPr/>
          <p:nvPr/>
        </p:nvSpPr>
        <p:spPr>
          <a:xfrm>
            <a:off x="3327643" y="3461004"/>
            <a:ext cx="354563" cy="242699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矩形: 圆角 21"/>
          <p:cNvSpPr/>
          <p:nvPr/>
        </p:nvSpPr>
        <p:spPr>
          <a:xfrm>
            <a:off x="10007835" y="3047232"/>
            <a:ext cx="432318" cy="3478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: 圆角 21"/>
          <p:cNvSpPr/>
          <p:nvPr/>
        </p:nvSpPr>
        <p:spPr>
          <a:xfrm>
            <a:off x="3514938" y="2611666"/>
            <a:ext cx="6925215" cy="34523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矩形: 圆角 21"/>
          <p:cNvSpPr/>
          <p:nvPr/>
        </p:nvSpPr>
        <p:spPr>
          <a:xfrm>
            <a:off x="9510591" y="4967915"/>
            <a:ext cx="339438" cy="23488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圆角矩形标注 3"/>
          <p:cNvSpPr>
            <a:spLocks noChangeArrowheads="1"/>
          </p:cNvSpPr>
          <p:nvPr/>
        </p:nvSpPr>
        <p:spPr bwMode="auto">
          <a:xfrm>
            <a:off x="7107434" y="3909408"/>
            <a:ext cx="1896532" cy="1477087"/>
          </a:xfrm>
          <a:prstGeom prst="wedgeRoundRectCallout">
            <a:avLst>
              <a:gd name="adj1" fmla="val 75994"/>
              <a:gd name="adj2" fmla="val 30702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5.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点“选择”添加配送企业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也可勾选多家配送企业，点绿色按钮“选择”批量添加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9" name="圆角矩形标注 3"/>
          <p:cNvSpPr>
            <a:spLocks noChangeArrowheads="1"/>
          </p:cNvSpPr>
          <p:nvPr/>
        </p:nvSpPr>
        <p:spPr bwMode="auto">
          <a:xfrm>
            <a:off x="7107434" y="3909407"/>
            <a:ext cx="1896532" cy="1477087"/>
          </a:xfrm>
          <a:prstGeom prst="wedgeRoundRectCallout">
            <a:avLst>
              <a:gd name="adj1" fmla="val 102680"/>
              <a:gd name="adj2" fmla="val -92979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4.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点“选择”添加配送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企业，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也可勾选多家配送企业，点绿色按钮“选择”批量添加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10" grpId="0" bldLvl="0" animBg="1"/>
      <p:bldP spid="12" grpId="0" bldLvl="0" animBg="1"/>
      <p:bldP spid="13" grpId="0" bldLvl="0" animBg="1"/>
      <p:bldP spid="16" grpId="0" bldLvl="0" animBg="1"/>
      <p:bldP spid="17" grpId="0" bldLvl="0" animBg="1"/>
      <p:bldP spid="19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559"/>
            <a:ext cx="12192000" cy="5664200"/>
          </a:xfrm>
          <a:prstGeom prst="rect">
            <a:avLst/>
          </a:prstGeom>
        </p:spPr>
      </p:pic>
      <p:sp>
        <p:nvSpPr>
          <p:cNvPr id="19459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中成药选择配送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: 圆角 21"/>
          <p:cNvSpPr/>
          <p:nvPr/>
        </p:nvSpPr>
        <p:spPr>
          <a:xfrm>
            <a:off x="119738" y="5112612"/>
            <a:ext cx="1113116" cy="23864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圆角矩形标注 3"/>
          <p:cNvSpPr>
            <a:spLocks noChangeArrowheads="1"/>
          </p:cNvSpPr>
          <p:nvPr/>
        </p:nvSpPr>
        <p:spPr bwMode="auto">
          <a:xfrm>
            <a:off x="8462512" y="3422075"/>
            <a:ext cx="1933575" cy="638175"/>
          </a:xfrm>
          <a:prstGeom prst="roundRect">
            <a:avLst/>
          </a:prstGeom>
          <a:solidFill>
            <a:srgbClr val="FFFFFF"/>
          </a:solidFill>
          <a:ln w="9525" algn="ctr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此列表显示已添加的配送企业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  </a:t>
            </a:r>
          </a:p>
        </p:txBody>
      </p:sp>
      <p:sp>
        <p:nvSpPr>
          <p:cNvPr id="15" name="圆角矩形标注 3"/>
          <p:cNvSpPr>
            <a:spLocks noChangeArrowheads="1"/>
          </p:cNvSpPr>
          <p:nvPr/>
        </p:nvSpPr>
        <p:spPr bwMode="auto">
          <a:xfrm>
            <a:off x="3960263" y="5231933"/>
            <a:ext cx="2293989" cy="638175"/>
          </a:xfrm>
          <a:prstGeom prst="wedgeRoundRectCallout">
            <a:avLst>
              <a:gd name="adj1" fmla="val 43209"/>
              <a:gd name="adj2" fmla="val 91153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勾选配送企业，点击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删除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配送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按钮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，删除已添加配送企业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6" name="矩形: 圆角 21"/>
          <p:cNvSpPr/>
          <p:nvPr/>
        </p:nvSpPr>
        <p:spPr>
          <a:xfrm>
            <a:off x="5800725" y="6163235"/>
            <a:ext cx="505460" cy="26227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矩形: 圆角 21"/>
          <p:cNvSpPr/>
          <p:nvPr/>
        </p:nvSpPr>
        <p:spPr>
          <a:xfrm>
            <a:off x="1583519" y="2978696"/>
            <a:ext cx="9589770" cy="1431925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圆角矩形标注 3"/>
          <p:cNvSpPr>
            <a:spLocks noChangeArrowheads="1"/>
          </p:cNvSpPr>
          <p:nvPr/>
        </p:nvSpPr>
        <p:spPr bwMode="auto">
          <a:xfrm>
            <a:off x="6598246" y="5275183"/>
            <a:ext cx="2098787" cy="638175"/>
          </a:xfrm>
          <a:prstGeom prst="wedgeRoundRectCallout">
            <a:avLst>
              <a:gd name="adj1" fmla="val -55790"/>
              <a:gd name="adj2" fmla="val 90400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选择配送企业完毕，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lang="zh-CN" altLang="en-US" sz="1400" b="1" kern="0" noProof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返回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按钮，回到供应配送列表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20" name="矩形: 圆角 21"/>
          <p:cNvSpPr/>
          <p:nvPr/>
        </p:nvSpPr>
        <p:spPr>
          <a:xfrm>
            <a:off x="6306185" y="6163234"/>
            <a:ext cx="457890" cy="26227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593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5" grpId="0" bldLvl="0" animBg="1"/>
      <p:bldP spid="16" grpId="0" bldLvl="0" animBg="1"/>
      <p:bldP spid="17" grpId="0" bldLvl="0" animBg="1"/>
      <p:bldP spid="19" grpId="0" bldLvl="0" animBg="1"/>
      <p:bldP spid="20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6957"/>
            <a:ext cx="12192000" cy="5664200"/>
          </a:xfrm>
          <a:prstGeom prst="rect">
            <a:avLst/>
          </a:prstGeom>
        </p:spPr>
      </p:pic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中成药选择配送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圆角矩形标注 3"/>
          <p:cNvSpPr>
            <a:spLocks noChangeArrowheads="1"/>
          </p:cNvSpPr>
          <p:nvPr/>
        </p:nvSpPr>
        <p:spPr bwMode="auto">
          <a:xfrm>
            <a:off x="8913203" y="3673226"/>
            <a:ext cx="2447290" cy="701675"/>
          </a:xfrm>
          <a:prstGeom prst="wedgeRoundRectCallout">
            <a:avLst>
              <a:gd name="adj1" fmla="val 55820"/>
              <a:gd name="adj2" fmla="val -91578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lvl="0" eaLnBrk="0" hangingPunct="0">
              <a:defRPr/>
            </a:pP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点“详情”按钮，可查看选择的配送企业信息</a:t>
            </a:r>
            <a:endParaRPr lang="zh-CN" altLang="en-US" sz="1400" b="1" kern="0" dirty="0">
              <a:solidFill>
                <a:schemeClr val="accent5"/>
              </a:solidFill>
              <a:latin typeface="Verdana" panose="020B0604030504040204" pitchFamily="34" charset="0"/>
              <a:sym typeface="+mn-ea"/>
            </a:endParaRPr>
          </a:p>
        </p:txBody>
      </p:sp>
      <p:sp>
        <p:nvSpPr>
          <p:cNvPr id="13" name="矩形: 圆角 5"/>
          <p:cNvSpPr/>
          <p:nvPr/>
        </p:nvSpPr>
        <p:spPr>
          <a:xfrm>
            <a:off x="120536" y="5097768"/>
            <a:ext cx="1191208" cy="25862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: 圆角 5"/>
          <p:cNvSpPr/>
          <p:nvPr/>
        </p:nvSpPr>
        <p:spPr>
          <a:xfrm>
            <a:off x="11360493" y="3181229"/>
            <a:ext cx="273050" cy="17716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圆角矩形标注 3"/>
          <p:cNvSpPr>
            <a:spLocks noChangeArrowheads="1"/>
          </p:cNvSpPr>
          <p:nvPr/>
        </p:nvSpPr>
        <p:spPr bwMode="auto">
          <a:xfrm>
            <a:off x="7727761" y="1454080"/>
            <a:ext cx="3702239" cy="708025"/>
          </a:xfrm>
          <a:prstGeom prst="wedgeRoundRectCallout">
            <a:avLst>
              <a:gd name="adj1" fmla="val 57709"/>
              <a:gd name="adj2" fmla="val 158878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lvl="0" eaLnBrk="0" hangingPunct="0">
              <a:defRPr/>
            </a:pPr>
            <a:r>
              <a:rPr lang="en-US" altLang="zh-CN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5.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点击“提交”按钮，提交选择配送信息。</a:t>
            </a:r>
            <a:endParaRPr lang="en-US" altLang="zh-CN" sz="1400" b="1" kern="0" dirty="0" smtClean="0">
              <a:solidFill>
                <a:srgbClr val="FF0000"/>
              </a:solidFill>
              <a:latin typeface="Verdana" panose="020B0604030504040204" pitchFamily="34" charset="0"/>
              <a:sym typeface="+mn-ea"/>
            </a:endParaRPr>
          </a:p>
          <a:p>
            <a:pPr lvl="0" eaLnBrk="0" hangingPunct="0">
              <a:defRPr/>
            </a:pPr>
            <a:r>
              <a:rPr lang="zh-CN" altLang="en-US" sz="1400" b="1" kern="0" dirty="0" smtClean="0">
                <a:solidFill>
                  <a:schemeClr val="accent5"/>
                </a:solidFill>
                <a:latin typeface="Verdana" panose="020B0604030504040204" pitchFamily="34" charset="0"/>
                <a:sym typeface="+mn-ea"/>
              </a:rPr>
              <a:t>【提交】</a:t>
            </a:r>
            <a:r>
              <a:rPr lang="en-US" altLang="zh-CN" sz="1400" b="1" kern="0" dirty="0" smtClean="0">
                <a:solidFill>
                  <a:schemeClr val="accent5"/>
                </a:solidFill>
                <a:latin typeface="Verdana" panose="020B0604030504040204" pitchFamily="34" charset="0"/>
                <a:sym typeface="+mn-ea"/>
              </a:rPr>
              <a:t> </a:t>
            </a:r>
            <a:r>
              <a:rPr lang="zh-CN" altLang="en-US" sz="1400" b="1" kern="0" dirty="0" smtClean="0">
                <a:solidFill>
                  <a:schemeClr val="accent5"/>
                </a:solidFill>
                <a:latin typeface="Verdana" panose="020B0604030504040204" pitchFamily="34" charset="0"/>
                <a:sym typeface="+mn-ea"/>
              </a:rPr>
              <a:t>选择配送成功后，不允许放弃，请谨慎操作</a:t>
            </a:r>
          </a:p>
        </p:txBody>
      </p:sp>
      <p:sp>
        <p:nvSpPr>
          <p:cNvPr id="21" name="矩形: 圆角 5"/>
          <p:cNvSpPr/>
          <p:nvPr/>
        </p:nvSpPr>
        <p:spPr>
          <a:xfrm>
            <a:off x="11598069" y="2906601"/>
            <a:ext cx="299085" cy="21971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15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3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/>
          <a:lstStyle/>
          <a:p>
            <a:r>
              <a:rPr lang="en-US" altLang="zh-CN" dirty="0"/>
              <a:t>                   </a:t>
            </a:r>
            <a:endParaRPr lang="zh-CN" altLang="en-US" dirty="0"/>
          </a:p>
        </p:txBody>
      </p:sp>
      <p:sp>
        <p:nvSpPr>
          <p:cNvPr id="6" name="云形 5"/>
          <p:cNvSpPr/>
          <p:nvPr/>
        </p:nvSpPr>
        <p:spPr>
          <a:xfrm>
            <a:off x="3011488" y="2005013"/>
            <a:ext cx="5938837" cy="25844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  <a:sym typeface="+mn-ea"/>
              </a:rPr>
              <a:t>中成药报价确认</a:t>
            </a:r>
          </a:p>
        </p:txBody>
      </p:sp>
      <p:sp>
        <p:nvSpPr>
          <p:cNvPr id="15364" name="标题 1"/>
          <p:cNvSpPr txBox="1">
            <a:spLocks noChangeArrowheads="1"/>
          </p:cNvSpPr>
          <p:nvPr/>
        </p:nvSpPr>
        <p:spPr bwMode="auto"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中成药报价确认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12192000" cy="5664200"/>
          </a:xfrm>
          <a:prstGeom prst="rect">
            <a:avLst/>
          </a:prstGeom>
        </p:spPr>
      </p:pic>
      <p:sp>
        <p:nvSpPr>
          <p:cNvPr id="10" name="圆角矩形标注 3"/>
          <p:cNvSpPr>
            <a:spLocks noChangeArrowheads="1"/>
          </p:cNvSpPr>
          <p:nvPr/>
        </p:nvSpPr>
        <p:spPr bwMode="auto">
          <a:xfrm>
            <a:off x="982328" y="4613537"/>
            <a:ext cx="1642932" cy="747811"/>
          </a:xfrm>
          <a:prstGeom prst="wedgeRoundRectCallout">
            <a:avLst>
              <a:gd name="adj1" fmla="val -64263"/>
              <a:gd name="adj2" fmla="val -80133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1.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点击【</a:t>
            </a: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中成药报价确认】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中成药报价确认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/>
            </a:r>
            <a:b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</a:b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矩形: 圆角 5"/>
          <p:cNvSpPr/>
          <p:nvPr/>
        </p:nvSpPr>
        <p:spPr>
          <a:xfrm>
            <a:off x="126983" y="4124051"/>
            <a:ext cx="855345" cy="26479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: 圆角 5"/>
          <p:cNvSpPr/>
          <p:nvPr/>
        </p:nvSpPr>
        <p:spPr>
          <a:xfrm>
            <a:off x="11305317" y="2426919"/>
            <a:ext cx="359410" cy="24701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圆角矩形标注 3"/>
          <p:cNvSpPr>
            <a:spLocks noChangeArrowheads="1"/>
          </p:cNvSpPr>
          <p:nvPr/>
        </p:nvSpPr>
        <p:spPr bwMode="auto">
          <a:xfrm>
            <a:off x="8929575" y="3054342"/>
            <a:ext cx="2278003" cy="731520"/>
          </a:xfrm>
          <a:prstGeom prst="wedgeRoundRectCallout">
            <a:avLst>
              <a:gd name="adj1" fmla="val 54469"/>
              <a:gd name="adj2" fmla="val -108717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lvl="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2 .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报价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进入中成药报价确认页面</a:t>
            </a:r>
            <a:endParaRPr kumimoji="0" lang="en-US" altLang="zh-CN" sz="1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ed2939cf-1fbb-426c-80fd-2bc32c5bfe8b"/>
  <p:tag name="COMMONDATA" val="eyJoZGlkIjoiZmE5N2UwM2RmZTk2NzlkMGQ5NWI2YTU1ZjNiMzc5YjU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361</Words>
  <Application>Microsoft Office PowerPoint</Application>
  <PresentationFormat>宽屏</PresentationFormat>
  <Paragraphs>46</Paragraphs>
  <Slides>12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7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华文新魏</vt:lpstr>
      <vt:lpstr>宋体</vt:lpstr>
      <vt:lpstr>微软雅黑</vt:lpstr>
      <vt:lpstr>Arial</vt:lpstr>
      <vt:lpstr>Calibri</vt:lpstr>
      <vt:lpstr>Calibri Light</vt:lpstr>
      <vt:lpstr>Verdana</vt:lpstr>
      <vt:lpstr>Office 主题</vt:lpstr>
      <vt:lpstr>1_自定义设计方案</vt:lpstr>
      <vt:lpstr>自定义设计方案</vt:lpstr>
      <vt:lpstr>2_自定义设计方案</vt:lpstr>
      <vt:lpstr>3_自定义设计方案</vt:lpstr>
      <vt:lpstr>4_自定义设计方案</vt:lpstr>
      <vt:lpstr>5_自定义设计方案</vt:lpstr>
      <vt:lpstr>PowerPoint 演示文稿</vt:lpstr>
      <vt:lpstr>                   </vt:lpstr>
      <vt:lpstr>中成药选择配送</vt:lpstr>
      <vt:lpstr>中成药选择配送</vt:lpstr>
      <vt:lpstr>中成药选择配送</vt:lpstr>
      <vt:lpstr>中成药选择配送</vt:lpstr>
      <vt:lpstr>中成药选择配送</vt:lpstr>
      <vt:lpstr>                   </vt:lpstr>
      <vt:lpstr>中成药报价确认 </vt:lpstr>
      <vt:lpstr>中成药报价确认 </vt:lpstr>
      <vt:lpstr>中成药报价确认</vt:lpstr>
      <vt:lpstr>PowerPoint 演示文稿</vt:lpstr>
    </vt:vector>
  </TitlesOfParts>
  <Company>www.dadighost.com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YXL</dc:creator>
  <cp:lastModifiedBy>Windows 用户</cp:lastModifiedBy>
  <cp:revision>727</cp:revision>
  <dcterms:created xsi:type="dcterms:W3CDTF">2017-12-20T16:14:00Z</dcterms:created>
  <dcterms:modified xsi:type="dcterms:W3CDTF">2022-10-12T15:08:21Z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9BE2A4BC05FA4A6FB6C34E8E96D21B9F</vt:lpwstr>
  </property>
</Properties>
</file>