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5" r:id="rId3"/>
    <p:sldMasterId id="2147483657" r:id="rId4"/>
    <p:sldMasterId id="2147483660" r:id="rId5"/>
  </p:sldMasterIdLst>
  <p:notesMasterIdLst>
    <p:notesMasterId r:id="rId10"/>
  </p:notesMasterIdLst>
  <p:handoutMasterIdLst>
    <p:handoutMasterId r:id="rId11"/>
  </p:handoutMasterIdLst>
  <p:sldIdLst>
    <p:sldId id="272" r:id="rId6"/>
    <p:sldId id="614" r:id="rId7"/>
    <p:sldId id="661" r:id="rId8"/>
    <p:sldId id="261" r:id="rId9"/>
  </p:sldIdLst>
  <p:sldSz cx="12192000" cy="6858000"/>
  <p:notesSz cx="7104063" cy="10234613"/>
  <p:custDataLst>
    <p:tags r:id="rId1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3">
          <p15:clr>
            <a:srgbClr val="A4A3A4"/>
          </p15:clr>
        </p15:guide>
        <p15:guide id="2" pos="28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/>
    <p:restoredTop sz="95244"/>
  </p:normalViewPr>
  <p:slideViewPr>
    <p:cSldViewPr snapToGrid="0" showGuides="1">
      <p:cViewPr varScale="1">
        <p:scale>
          <a:sx n="106" d="100"/>
          <a:sy n="106" d="100"/>
        </p:scale>
        <p:origin x="114" y="174"/>
      </p:cViewPr>
      <p:guideLst>
        <p:guide orient="horz" pos="2063"/>
        <p:guide pos="288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defRPr sz="1245" noProof="1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defRPr sz="1245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4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noProof="1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F76F625-63F9-4A3E-BF8F-C5B910E59946}" type="slidenum">
              <a:rPr kumimoji="0" altLang="en-US" sz="1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3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7DF5A40-A4B1-4800-8DE6-A3DE9E24BDE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448175" y="63611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C91F3EA-FA84-49C5-96BB-D0C54B8CA000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2F47F4-6F97-4561-ADA2-D15BB279449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B856FF-2129-480E-A4B5-E50F4E2C6289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5FAEB42-A73F-4F10-83F1-DBCF26DCCCCD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 eaLnBrk="1" hangingPunct="1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1F4158C-EE30-490B-AE03-7CDEF377AE6B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4146550" y="6154738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4598988" y="6486525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6432550"/>
            <a:ext cx="12192000" cy="414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4" name="矩形 6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3076" name="图片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3078" name="图片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398838" y="1452563"/>
            <a:ext cx="5181600" cy="287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" name="矩形 11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2" descr="渐变红条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050" y="681038"/>
            <a:ext cx="8258175" cy="76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图片 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701213" y="6226175"/>
            <a:ext cx="2325687" cy="6318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4"/>
          <p:cNvSpPr txBox="1">
            <a:spLocks noChangeArrowheads="1"/>
          </p:cNvSpPr>
          <p:nvPr/>
        </p:nvSpPr>
        <p:spPr bwMode="auto">
          <a:xfrm>
            <a:off x="2330450" y="6029325"/>
            <a:ext cx="4616450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版权所有：北京市医药集中采购服务中心</a:t>
            </a:r>
            <a:r>
              <a:rPr kumimoji="1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  ©2018 All rights reserved</a:t>
            </a: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5123" name="文本框 5"/>
          <p:cNvSpPr txBox="1">
            <a:spLocks noChangeArrowheads="1"/>
          </p:cNvSpPr>
          <p:nvPr/>
        </p:nvSpPr>
        <p:spPr bwMode="auto">
          <a:xfrm>
            <a:off x="2782888" y="6361113"/>
            <a:ext cx="3732213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技术支持：北京医讯达科技有限公司 </a:t>
            </a:r>
          </a:p>
        </p:txBody>
      </p:sp>
      <p:pic>
        <p:nvPicPr>
          <p:cNvPr id="5124" name="图片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875338"/>
            <a:ext cx="12192000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6" name="文本框 10"/>
          <p:cNvSpPr txBox="1">
            <a:spLocks noChangeArrowheads="1"/>
          </p:cNvSpPr>
          <p:nvPr/>
        </p:nvSpPr>
        <p:spPr bwMode="auto">
          <a:xfrm>
            <a:off x="4487863" y="6513513"/>
            <a:ext cx="37338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技术支持：南京易联阳光信息技术股份有限公司</a:t>
            </a:r>
          </a:p>
        </p:txBody>
      </p:sp>
      <p:pic>
        <p:nvPicPr>
          <p:cNvPr id="2" name="图片 1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7" name="矩形 8"/>
          <p:cNvSpPr>
            <a:spLocks noChangeArrowheads="1"/>
          </p:cNvSpPr>
          <p:nvPr/>
        </p:nvSpPr>
        <p:spPr bwMode="auto">
          <a:xfrm>
            <a:off x="8416925" y="101600"/>
            <a:ext cx="341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  <a:sym typeface="+mn-ea"/>
              </a:rPr>
              <a:t>药品和医用耗材招采管理子系统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22"/>
          <p:cNvSpPr txBox="1"/>
          <p:nvPr/>
        </p:nvSpPr>
        <p:spPr>
          <a:xfrm>
            <a:off x="1355725" y="2047875"/>
            <a:ext cx="9775825" cy="200401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北京市药品和医用耗材招采管理子系统</a:t>
            </a:r>
            <a:endParaRPr lang="en-US" altLang="zh-CN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质疑澄清操作说明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2022475" y="4108450"/>
            <a:ext cx="8253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生产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代理企业用户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带量采购质疑澄清</a:t>
            </a: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矩形: 圆角 5"/>
          <p:cNvSpPr/>
          <p:nvPr/>
        </p:nvSpPr>
        <p:spPr>
          <a:xfrm>
            <a:off x="10659940" y="2864378"/>
            <a:ext cx="304165" cy="24701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635" y="890270"/>
            <a:ext cx="11418570" cy="5304790"/>
          </a:xfrm>
          <a:prstGeom prst="rect">
            <a:avLst/>
          </a:prstGeom>
        </p:spPr>
      </p:pic>
      <p:sp>
        <p:nvSpPr>
          <p:cNvPr id="9" name="矩形: 圆角 5"/>
          <p:cNvSpPr/>
          <p:nvPr/>
        </p:nvSpPr>
        <p:spPr>
          <a:xfrm>
            <a:off x="10719435" y="2864485"/>
            <a:ext cx="244475" cy="24701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圆角矩形标注 3"/>
          <p:cNvSpPr>
            <a:spLocks noChangeArrowheads="1"/>
          </p:cNvSpPr>
          <p:nvPr/>
        </p:nvSpPr>
        <p:spPr bwMode="auto">
          <a:xfrm>
            <a:off x="1505962" y="2699471"/>
            <a:ext cx="2667685" cy="576263"/>
          </a:xfrm>
          <a:prstGeom prst="wedgeRoundRectCallout">
            <a:avLst>
              <a:gd name="adj1" fmla="val -66340"/>
              <a:gd name="adj2" fmla="val -88703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1.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【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中成药质疑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澄清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】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12" name="矩形: 圆角 5"/>
          <p:cNvSpPr/>
          <p:nvPr/>
        </p:nvSpPr>
        <p:spPr>
          <a:xfrm>
            <a:off x="438738" y="2198496"/>
            <a:ext cx="786091" cy="24701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矩形: 圆角 5"/>
          <p:cNvSpPr/>
          <p:nvPr/>
        </p:nvSpPr>
        <p:spPr>
          <a:xfrm>
            <a:off x="10963910" y="2849245"/>
            <a:ext cx="244475" cy="27749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圆角矩形标注 3"/>
          <p:cNvSpPr>
            <a:spLocks noChangeArrowheads="1"/>
          </p:cNvSpPr>
          <p:nvPr/>
        </p:nvSpPr>
        <p:spPr bwMode="auto">
          <a:xfrm>
            <a:off x="8141339" y="1345268"/>
            <a:ext cx="2347207" cy="1168400"/>
          </a:xfrm>
          <a:prstGeom prst="wedgeRoundRectCallout">
            <a:avLst>
              <a:gd name="adj1" fmla="val 61655"/>
              <a:gd name="adj2" fmla="val 79874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2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，点击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澄清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可对被质疑产品报价信息进行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澄清</a:t>
            </a: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注：如要修改澄清信息可以重复点击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澄清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</a:p>
        </p:txBody>
      </p:sp>
      <p:sp>
        <p:nvSpPr>
          <p:cNvPr id="19" name="圆角矩形标注 3"/>
          <p:cNvSpPr>
            <a:spLocks noChangeArrowheads="1"/>
          </p:cNvSpPr>
          <p:nvPr/>
        </p:nvSpPr>
        <p:spPr bwMode="auto">
          <a:xfrm>
            <a:off x="8940226" y="3455939"/>
            <a:ext cx="2023551" cy="747811"/>
          </a:xfrm>
          <a:prstGeom prst="wedgeRoundRectCallout">
            <a:avLst>
              <a:gd name="adj1" fmla="val 52050"/>
              <a:gd name="adj2" fmla="val -92821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“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查看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可以查看已填写的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澄清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信息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030902" y="4007044"/>
            <a:ext cx="3604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accent5"/>
                </a:solidFill>
              </a:rPr>
              <a:t>注意：</a:t>
            </a:r>
            <a:endParaRPr lang="en-US" altLang="zh-CN" sz="1200" b="1" dirty="0">
              <a:solidFill>
                <a:schemeClr val="accent5"/>
              </a:solidFill>
            </a:endParaRPr>
          </a:p>
          <a:p>
            <a:r>
              <a:rPr lang="zh-CN" altLang="en-US" sz="1200" b="1" dirty="0">
                <a:solidFill>
                  <a:schemeClr val="accent5"/>
                </a:solidFill>
              </a:rPr>
              <a:t>质疑澄清列表只显示本企业需澄清的产品</a:t>
            </a:r>
            <a:endParaRPr lang="en-US" altLang="zh-CN" sz="1200" b="1" dirty="0">
              <a:solidFill>
                <a:schemeClr val="accent5"/>
              </a:solidFill>
            </a:endParaRPr>
          </a:p>
          <a:p>
            <a:r>
              <a:rPr lang="zh-CN" altLang="en-US" sz="1200" b="1" dirty="0">
                <a:solidFill>
                  <a:schemeClr val="accent5"/>
                </a:solidFill>
              </a:rPr>
              <a:t>如澄清期间内不填写澄清信息，视为接受质疑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标题 1"/>
          <p:cNvSpPr>
            <a:spLocks noGrp="1"/>
          </p:cNvSpPr>
          <p:nvPr>
            <p:ph type="title"/>
          </p:nvPr>
        </p:nvSpPr>
        <p:spPr>
          <a:xfrm>
            <a:off x="449263" y="139700"/>
            <a:ext cx="6465887" cy="352425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带量采购质疑澄清</a:t>
            </a:r>
          </a:p>
        </p:txBody>
      </p:sp>
      <p:pic>
        <p:nvPicPr>
          <p:cNvPr id="17412" name="内容占位符 4"/>
          <p:cNvPicPr>
            <a:picLocks noGrp="1" noChangeAspect="1"/>
          </p:cNvPicPr>
          <p:nvPr>
            <p:ph idx="1" hasCustomPrompt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825" y="880745"/>
            <a:ext cx="11436350" cy="5313680"/>
          </a:xfrm>
          <a:prstGeom prst="rect">
            <a:avLst/>
          </a:prstGeom>
        </p:spPr>
      </p:pic>
      <p:sp>
        <p:nvSpPr>
          <p:cNvPr id="3" name="矩形: 圆角 21"/>
          <p:cNvSpPr/>
          <p:nvPr/>
        </p:nvSpPr>
        <p:spPr>
          <a:xfrm>
            <a:off x="1906270" y="4337050"/>
            <a:ext cx="4114800" cy="139128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圆角矩形标注 3"/>
          <p:cNvSpPr>
            <a:spLocks noChangeArrowheads="1"/>
          </p:cNvSpPr>
          <p:nvPr/>
        </p:nvSpPr>
        <p:spPr bwMode="auto">
          <a:xfrm>
            <a:off x="6152606" y="3698563"/>
            <a:ext cx="1933575" cy="638175"/>
          </a:xfrm>
          <a:prstGeom prst="wedgeRoundRectCallout">
            <a:avLst>
              <a:gd name="adj1" fmla="val -53632"/>
              <a:gd name="adj2" fmla="val 84108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输入澄清信息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，上传相应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证明文件</a:t>
            </a:r>
          </a:p>
        </p:txBody>
      </p:sp>
      <p:sp>
        <p:nvSpPr>
          <p:cNvPr id="6" name="矩形: 圆角 25"/>
          <p:cNvSpPr/>
          <p:nvPr/>
        </p:nvSpPr>
        <p:spPr>
          <a:xfrm>
            <a:off x="4977946" y="5825005"/>
            <a:ext cx="1371600" cy="36942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圆角矩形标注 3"/>
          <p:cNvSpPr>
            <a:spLocks noChangeArrowheads="1"/>
          </p:cNvSpPr>
          <p:nvPr/>
        </p:nvSpPr>
        <p:spPr bwMode="auto">
          <a:xfrm>
            <a:off x="6703824" y="4629586"/>
            <a:ext cx="3849199" cy="638175"/>
          </a:xfrm>
          <a:prstGeom prst="wedgeRoundRectCallout">
            <a:avLst>
              <a:gd name="adj1" fmla="val -59433"/>
              <a:gd name="adj2" fmla="val 123520"/>
              <a:gd name="adj3" fmla="val 16667"/>
            </a:avLst>
          </a:prstGeom>
          <a:solidFill>
            <a:srgbClr val="FFFFFF"/>
          </a:solidFill>
          <a:ln w="9525" algn="ctr">
            <a:solidFill>
              <a:srgbClr val="FF0000"/>
            </a:solidFill>
            <a:rou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3.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点击</a:t>
            </a:r>
            <a:r>
              <a:rPr lang="zh-CN" altLang="en-US" sz="1400" b="1" kern="0" noProof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“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接受质疑”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同意被质疑</a:t>
            </a:r>
            <a:r>
              <a:rPr kumimoji="0" lang="zh-CN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的价格</a:t>
            </a:r>
            <a:endParaRPr kumimoji="0" lang="en-US" altLang="zh-CN" sz="1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400" b="1" kern="0" dirty="0" smtClean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   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点击“提交澄清”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提交</a:t>
            </a:r>
            <a:r>
              <a:rPr lang="zh-CN" altLang="en-US" sz="1400" b="1" kern="0" dirty="0">
                <a:solidFill>
                  <a:srgbClr val="FF0000"/>
                </a:solidFill>
                <a:latin typeface="Verdana" panose="020B0604030504040204" pitchFamily="34" charset="0"/>
                <a:sym typeface="+mn-ea"/>
              </a:rPr>
              <a:t>澄清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  <a:sym typeface="+mn-ea"/>
              </a:rPr>
              <a:t>信息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 bldLvl="0" animBg="1"/>
      <p:bldP spid="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矩形 1"/>
          <p:cNvSpPr/>
          <p:nvPr/>
        </p:nvSpPr>
        <p:spPr>
          <a:xfrm>
            <a:off x="1106488" y="4679950"/>
            <a:ext cx="10033000" cy="584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eaLnBrk="0" hangingPunct="0"/>
            <a:r>
              <a:rPr lang="zh-CN" altLang="en-US" sz="3200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本部分手册内容完毕，请及时关注平台及网站动态信息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GZjNjliMzU4Njk1YzU3Zjk2MWYzYmNkYzc1MjU2OTA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138</Words>
  <Application>Microsoft Office PowerPoint</Application>
  <PresentationFormat>宽屏</PresentationFormat>
  <Paragraphs>16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Calibri Light</vt:lpstr>
      <vt:lpstr>Verdana</vt:lpstr>
      <vt:lpstr>Office 主题</vt:lpstr>
      <vt:lpstr>1_自定义设计方案</vt:lpstr>
      <vt:lpstr>自定义设计方案</vt:lpstr>
      <vt:lpstr>2_自定义设计方案</vt:lpstr>
      <vt:lpstr>3_自定义设计方案</vt:lpstr>
      <vt:lpstr>PowerPoint 演示文稿</vt:lpstr>
      <vt:lpstr>带量采购质疑澄清</vt:lpstr>
      <vt:lpstr>带量采购质疑澄清</vt:lpstr>
      <vt:lpstr>PowerPoint 演示文稿</vt:lpstr>
    </vt:vector>
  </TitlesOfParts>
  <Company>www.dadighost.com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YXL</dc:creator>
  <cp:lastModifiedBy>Windows 用户</cp:lastModifiedBy>
  <cp:revision>708</cp:revision>
  <dcterms:created xsi:type="dcterms:W3CDTF">2017-12-20T16:14:00Z</dcterms:created>
  <dcterms:modified xsi:type="dcterms:W3CDTF">2022-08-26T15:02:25Z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2052-11.1.0.12302</vt:lpwstr>
  </property>
  <property fmtid="{D5CDD505-2E9C-101B-9397-08002B2CF9AE}" pid="3" name="ICV">
    <vt:lpwstr>A7D5753195704039B2F8D5F94623CC9D</vt:lpwstr>
  </property>
</Properties>
</file>