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57" r:id="rId4"/>
    <p:sldMasterId id="2147483660" r:id="rId5"/>
    <p:sldMasterId id="2147483663" r:id="rId6"/>
  </p:sldMasterIdLst>
  <p:notesMasterIdLst>
    <p:notesMasterId r:id="rId19"/>
  </p:notesMasterIdLst>
  <p:handoutMasterIdLst>
    <p:handoutMasterId r:id="rId20"/>
  </p:handoutMasterIdLst>
  <p:sldIdLst>
    <p:sldId id="272" r:id="rId7"/>
    <p:sldId id="681" r:id="rId8"/>
    <p:sldId id="683" r:id="rId9"/>
    <p:sldId id="685" r:id="rId10"/>
    <p:sldId id="687" r:id="rId11"/>
    <p:sldId id="689" r:id="rId12"/>
    <p:sldId id="691" r:id="rId13"/>
    <p:sldId id="693" r:id="rId14"/>
    <p:sldId id="695" r:id="rId15"/>
    <p:sldId id="697" r:id="rId16"/>
    <p:sldId id="699" r:id="rId17"/>
    <p:sldId id="261" r:id="rId18"/>
  </p:sldIdLst>
  <p:sldSz cx="12192000" cy="6858000"/>
  <p:notesSz cx="7104063" cy="102346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8">
          <p15:clr>
            <a:srgbClr val="A4A3A4"/>
          </p15:clr>
        </p15:guide>
        <p15:guide id="2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5244"/>
  </p:normalViewPr>
  <p:slideViewPr>
    <p:cSldViewPr snapToGrid="0" showGuides="1">
      <p:cViewPr varScale="1">
        <p:scale>
          <a:sx n="155" d="100"/>
          <a:sy n="155" d="100"/>
        </p:scale>
        <p:origin x="468" y="144"/>
      </p:cViewPr>
      <p:guideLst>
        <p:guide orient="horz" pos="2078"/>
        <p:guide pos="295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9546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北京地区填报配送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操作手册</a:t>
            </a: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02180" y="4909185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代理企业用户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" y="821094"/>
            <a:ext cx="12191758" cy="5630154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报价选择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21"/>
          <p:cNvSpPr/>
          <p:nvPr/>
        </p:nvSpPr>
        <p:spPr>
          <a:xfrm>
            <a:off x="75739" y="4170784"/>
            <a:ext cx="1289309" cy="2408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0" name="矩形: 圆角 21"/>
          <p:cNvSpPr/>
          <p:nvPr/>
        </p:nvSpPr>
        <p:spPr>
          <a:xfrm>
            <a:off x="3480318" y="3691467"/>
            <a:ext cx="354563" cy="21121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: 圆角 21"/>
          <p:cNvSpPr/>
          <p:nvPr/>
        </p:nvSpPr>
        <p:spPr>
          <a:xfrm>
            <a:off x="9890451" y="3064514"/>
            <a:ext cx="432318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: 圆角 21"/>
          <p:cNvSpPr/>
          <p:nvPr/>
        </p:nvSpPr>
        <p:spPr>
          <a:xfrm>
            <a:off x="3480317" y="2547257"/>
            <a:ext cx="6925215" cy="345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21"/>
          <p:cNvSpPr/>
          <p:nvPr/>
        </p:nvSpPr>
        <p:spPr>
          <a:xfrm>
            <a:off x="9459882" y="4470847"/>
            <a:ext cx="339438" cy="2348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6990050" y="3412340"/>
            <a:ext cx="1896532" cy="1477087"/>
          </a:xfrm>
          <a:prstGeom prst="wedgeRoundRectCallout">
            <a:avLst>
              <a:gd name="adj1" fmla="val 80728"/>
              <a:gd name="adj2" fmla="val 3204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点“选择”添加配送企业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也可勾选多家配送企业，点绿色按钮“选择”批量添加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6990050" y="3412339"/>
            <a:ext cx="1896532" cy="1477087"/>
          </a:xfrm>
          <a:prstGeom prst="wedgeRoundRectCallout">
            <a:avLst>
              <a:gd name="adj1" fmla="val 102157"/>
              <a:gd name="adj2" fmla="val -5795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点“选择”添加配送企业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也可勾选多家配送企业，点绿色按钮“选择”批量添加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399"/>
            <a:ext cx="12192000" cy="5731933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供应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报价选择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配送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10916830" y="4717228"/>
            <a:ext cx="400521" cy="177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标注 3"/>
          <p:cNvSpPr>
            <a:spLocks noChangeArrowheads="1"/>
          </p:cNvSpPr>
          <p:nvPr/>
        </p:nvSpPr>
        <p:spPr bwMode="auto">
          <a:xfrm>
            <a:off x="7445824" y="3876276"/>
            <a:ext cx="2447511" cy="929632"/>
          </a:xfrm>
          <a:prstGeom prst="wedgeRoundRectCallout">
            <a:avLst>
              <a:gd name="adj1" fmla="val 92951"/>
              <a:gd name="adj2" fmla="val 3795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点“详情”可查看选择的配送企业信息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已提交后，点“放弃”可放弃提交的信息</a:t>
            </a:r>
            <a:endParaRPr lang="zh-CN" altLang="en-US" sz="1400" b="1" kern="0" dirty="0">
              <a:solidFill>
                <a:schemeClr val="accent5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106394" y="4547254"/>
            <a:ext cx="1191208" cy="2586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2310402" y="1698162"/>
            <a:ext cx="525623" cy="2705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11317351" y="4717231"/>
            <a:ext cx="400521" cy="177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8390466" y="2589970"/>
            <a:ext cx="2446866" cy="708021"/>
          </a:xfrm>
          <a:prstGeom prst="wedgeRoundRectCallout">
            <a:avLst>
              <a:gd name="adj1" fmla="val 81453"/>
              <a:gd name="adj2" fmla="val 13211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6.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点击“提交”按钮，提交选择配送信息。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 smtClean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提交后选择配送成功</a:t>
            </a:r>
            <a:endParaRPr lang="en-US" altLang="zh-CN" sz="1400" b="1" kern="0" dirty="0" smtClean="0">
              <a:solidFill>
                <a:schemeClr val="accent5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21" name="矩形: 圆角 5"/>
          <p:cNvSpPr/>
          <p:nvPr/>
        </p:nvSpPr>
        <p:spPr>
          <a:xfrm>
            <a:off x="11435887" y="3906686"/>
            <a:ext cx="400521" cy="219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带量联动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  <a:p>
            <a:pPr lvl="0" algn="ctr" eaLnBrk="0" hangingPunct="0">
              <a:defRPr/>
            </a:pP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供应</a:t>
            </a: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报价选择配送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供应报价选择配送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886"/>
            <a:ext cx="12192000" cy="5695123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1296712" y="5554889"/>
            <a:ext cx="1807246" cy="747811"/>
          </a:xfrm>
          <a:prstGeom prst="wedgeRoundRectCallout">
            <a:avLst>
              <a:gd name="adj1" fmla="val -50234"/>
              <a:gd name="adj2" fmla="val -8316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供应报价选择配送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供应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报价选择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10504546" y="4338234"/>
            <a:ext cx="486542" cy="2520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标注 3"/>
          <p:cNvSpPr>
            <a:spLocks noChangeArrowheads="1"/>
          </p:cNvSpPr>
          <p:nvPr/>
        </p:nvSpPr>
        <p:spPr bwMode="auto">
          <a:xfrm>
            <a:off x="8313202" y="3006817"/>
            <a:ext cx="2677886" cy="708021"/>
          </a:xfrm>
          <a:prstGeom prst="wedgeRoundRectCallout">
            <a:avLst>
              <a:gd name="adj1" fmla="val 41275"/>
              <a:gd name="adj2" fmla="val 12374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，点击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“选择配送”进入选择配送页面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 smtClean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注：每个产品单独选择配送</a:t>
            </a:r>
            <a:endParaRPr lang="zh-CN" altLang="en-US" sz="1400" b="1" kern="0" dirty="0">
              <a:solidFill>
                <a:schemeClr val="accent5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236781" y="5068957"/>
            <a:ext cx="1191208" cy="2586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2200335" y="1859024"/>
            <a:ext cx="525623" cy="2705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3499385" y="904318"/>
            <a:ext cx="1997037" cy="747811"/>
          </a:xfrm>
          <a:prstGeom prst="wedgeRoundRectCallout">
            <a:avLst>
              <a:gd name="adj1" fmla="val -91928"/>
              <a:gd name="adj2" fmla="val 10081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带量联动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查看供应配送列表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8" name="矩形: 圆角 5"/>
          <p:cNvSpPr/>
          <p:nvPr/>
        </p:nvSpPr>
        <p:spPr>
          <a:xfrm>
            <a:off x="8690986" y="4240229"/>
            <a:ext cx="734436" cy="13284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6163056" y="4240229"/>
            <a:ext cx="2059173" cy="1316735"/>
          </a:xfrm>
          <a:prstGeom prst="wedgeRoundRectCallout">
            <a:avLst>
              <a:gd name="adj1" fmla="val 70466"/>
              <a:gd name="adj2" fmla="val -3251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点击“↑↓”箭头可以调整供应排序，供应排序在前的产品优先供应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594"/>
            <a:ext cx="12133803" cy="5658077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供应报价选择配送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21"/>
          <p:cNvSpPr/>
          <p:nvPr/>
        </p:nvSpPr>
        <p:spPr>
          <a:xfrm>
            <a:off x="138273" y="4184068"/>
            <a:ext cx="1113116" cy="2386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4743418" y="5231935"/>
            <a:ext cx="2098787" cy="638175"/>
          </a:xfrm>
          <a:prstGeom prst="wedgeRoundRectCallout">
            <a:avLst>
              <a:gd name="adj1" fmla="val 25622"/>
              <a:gd name="adj2" fmla="val 8921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4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添加配送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，选择配送企业添加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4221002" y="3483412"/>
            <a:ext cx="1933575" cy="63817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此列表显示已添加的配送企业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2" name="矩形: 圆角 21"/>
          <p:cNvSpPr/>
          <p:nvPr/>
        </p:nvSpPr>
        <p:spPr>
          <a:xfrm>
            <a:off x="6154577" y="6145845"/>
            <a:ext cx="699794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6987084" y="5231935"/>
            <a:ext cx="2098787" cy="638175"/>
          </a:xfrm>
          <a:prstGeom prst="wedgeRoundRectCallout">
            <a:avLst>
              <a:gd name="adj1" fmla="val -38923"/>
              <a:gd name="adj2" fmla="val 8921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勾选配送企业，点击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删除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配送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，删除已添加配送企业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6" name="矩形: 圆角 21"/>
          <p:cNvSpPr/>
          <p:nvPr/>
        </p:nvSpPr>
        <p:spPr>
          <a:xfrm>
            <a:off x="6882710" y="6145845"/>
            <a:ext cx="699794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: 圆角 21"/>
          <p:cNvSpPr/>
          <p:nvPr/>
        </p:nvSpPr>
        <p:spPr>
          <a:xfrm>
            <a:off x="2263406" y="3295068"/>
            <a:ext cx="9589928" cy="100773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9230750" y="5231934"/>
            <a:ext cx="2098787" cy="638175"/>
          </a:xfrm>
          <a:prstGeom prst="wedgeRoundRectCallout">
            <a:avLst>
              <a:gd name="adj1" fmla="val -100241"/>
              <a:gd name="adj2" fmla="val 1329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选择配送企业完毕，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1400" b="1" kern="0" noProof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返回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按钮，回到供应配送列表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" name="矩形: 圆角 21"/>
          <p:cNvSpPr/>
          <p:nvPr/>
        </p:nvSpPr>
        <p:spPr>
          <a:xfrm>
            <a:off x="7610843" y="6138825"/>
            <a:ext cx="457890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8" grpId="0" bldLvl="0" animBg="1"/>
      <p:bldP spid="9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" y="821094"/>
            <a:ext cx="12191758" cy="5630154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供应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报价选择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21"/>
          <p:cNvSpPr/>
          <p:nvPr/>
        </p:nvSpPr>
        <p:spPr>
          <a:xfrm>
            <a:off x="75739" y="4170784"/>
            <a:ext cx="1289309" cy="2408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0" name="矩形: 圆角 21"/>
          <p:cNvSpPr/>
          <p:nvPr/>
        </p:nvSpPr>
        <p:spPr>
          <a:xfrm>
            <a:off x="3480318" y="3691467"/>
            <a:ext cx="354563" cy="21121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: 圆角 21"/>
          <p:cNvSpPr/>
          <p:nvPr/>
        </p:nvSpPr>
        <p:spPr>
          <a:xfrm>
            <a:off x="9890451" y="3064514"/>
            <a:ext cx="432318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: 圆角 21"/>
          <p:cNvSpPr/>
          <p:nvPr/>
        </p:nvSpPr>
        <p:spPr>
          <a:xfrm>
            <a:off x="3480317" y="2547257"/>
            <a:ext cx="6925215" cy="345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21"/>
          <p:cNvSpPr/>
          <p:nvPr/>
        </p:nvSpPr>
        <p:spPr>
          <a:xfrm>
            <a:off x="9459882" y="4470847"/>
            <a:ext cx="339438" cy="2348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6990050" y="3412340"/>
            <a:ext cx="1896532" cy="1477087"/>
          </a:xfrm>
          <a:prstGeom prst="wedgeRoundRectCallout">
            <a:avLst>
              <a:gd name="adj1" fmla="val 80728"/>
              <a:gd name="adj2" fmla="val 3204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点“选择”添加配送企业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也可勾选多家配送企业，点绿色按钮“选择”批量添加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6990050" y="3412339"/>
            <a:ext cx="1896532" cy="1477087"/>
          </a:xfrm>
          <a:prstGeom prst="wedgeRoundRectCallout">
            <a:avLst>
              <a:gd name="adj1" fmla="val 102157"/>
              <a:gd name="adj2" fmla="val -5795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企业，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可勾选多家配送企业，点绿色按钮“选择”批量添加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5867"/>
            <a:ext cx="12192000" cy="5748484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报价选择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10908364" y="4409431"/>
            <a:ext cx="400521" cy="177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标注 3"/>
          <p:cNvSpPr>
            <a:spLocks noChangeArrowheads="1"/>
          </p:cNvSpPr>
          <p:nvPr/>
        </p:nvSpPr>
        <p:spPr bwMode="auto">
          <a:xfrm>
            <a:off x="7437358" y="3568479"/>
            <a:ext cx="2447511" cy="929632"/>
          </a:xfrm>
          <a:prstGeom prst="wedgeRoundRectCallout">
            <a:avLst>
              <a:gd name="adj1" fmla="val 92951"/>
              <a:gd name="adj2" fmla="val 3795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点“详情”可查看选择的配送企业信息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已提交后，点“放弃”可放弃提交的信息</a:t>
            </a:r>
            <a:endParaRPr lang="zh-CN" altLang="en-US" sz="1400" b="1" kern="0" dirty="0">
              <a:solidFill>
                <a:schemeClr val="accent5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126714" y="4239488"/>
            <a:ext cx="1191208" cy="2586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1717735" y="1596559"/>
            <a:ext cx="525623" cy="2705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11308885" y="4409434"/>
            <a:ext cx="400521" cy="177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8390467" y="2374751"/>
            <a:ext cx="2446866" cy="708021"/>
          </a:xfrm>
          <a:prstGeom prst="wedgeRoundRectCallout">
            <a:avLst>
              <a:gd name="adj1" fmla="val 81453"/>
              <a:gd name="adj2" fmla="val 13211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6.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点击“提交”按钮，提交选择配送信息。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 smtClean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提交后选择配送成功</a:t>
            </a:r>
            <a:endParaRPr lang="en-US" altLang="zh-CN" sz="1400" b="1" kern="0" dirty="0" smtClean="0">
              <a:solidFill>
                <a:schemeClr val="accent5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21" name="矩形: 圆角 5"/>
          <p:cNvSpPr/>
          <p:nvPr/>
        </p:nvSpPr>
        <p:spPr>
          <a:xfrm>
            <a:off x="11435888" y="3691467"/>
            <a:ext cx="400521" cy="219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短缺药品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  <a:p>
            <a:pPr lvl="0" algn="ctr" eaLnBrk="0" hangingPunct="0">
              <a:defRPr/>
            </a:pP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供应</a:t>
            </a: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报价选择配送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供应报价选择配送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5" y="850802"/>
            <a:ext cx="12192000" cy="5668531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370559" y="4857529"/>
            <a:ext cx="1807246" cy="747811"/>
          </a:xfrm>
          <a:prstGeom prst="wedgeRoundRectCallout">
            <a:avLst>
              <a:gd name="adj1" fmla="val -49892"/>
              <a:gd name="adj2" fmla="val -10216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供应报价选择配送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报价选择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10824017" y="3669367"/>
            <a:ext cx="486542" cy="2520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标注 3"/>
          <p:cNvSpPr>
            <a:spLocks noChangeArrowheads="1"/>
          </p:cNvSpPr>
          <p:nvPr/>
        </p:nvSpPr>
        <p:spPr bwMode="auto">
          <a:xfrm>
            <a:off x="8389402" y="2346417"/>
            <a:ext cx="2677886" cy="708021"/>
          </a:xfrm>
          <a:prstGeom prst="wedgeRoundRectCallout">
            <a:avLst>
              <a:gd name="adj1" fmla="val 41275"/>
              <a:gd name="adj2" fmla="val 12374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，点击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“选择配送”进入选择配送页面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 smtClean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注：每个产品单独选择配送</a:t>
            </a:r>
            <a:endParaRPr lang="zh-CN" altLang="en-US" sz="1400" b="1" kern="0" dirty="0">
              <a:solidFill>
                <a:schemeClr val="accent5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82974" y="4240229"/>
            <a:ext cx="1191208" cy="2586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2301935" y="1620411"/>
            <a:ext cx="525623" cy="2705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2891193" y="2111478"/>
            <a:ext cx="1997037" cy="747811"/>
          </a:xfrm>
          <a:prstGeom prst="wedgeRoundRectCallout">
            <a:avLst>
              <a:gd name="adj1" fmla="val -67796"/>
              <a:gd name="adj2" fmla="val -7434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短期药品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查看供应配送列表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8" name="矩形: 圆角 5"/>
          <p:cNvSpPr/>
          <p:nvPr/>
        </p:nvSpPr>
        <p:spPr>
          <a:xfrm>
            <a:off x="9393727" y="3579830"/>
            <a:ext cx="681606" cy="10853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7043597" y="3669367"/>
            <a:ext cx="2059173" cy="995767"/>
          </a:xfrm>
          <a:prstGeom prst="wedgeRoundRectCallout">
            <a:avLst>
              <a:gd name="adj1" fmla="val 63887"/>
              <a:gd name="adj2" fmla="val -2826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点击“↑↓”箭头可以调整供应排序，供应排序在前的产品优先供应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594"/>
            <a:ext cx="12133803" cy="5658077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报价选择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21"/>
          <p:cNvSpPr/>
          <p:nvPr/>
        </p:nvSpPr>
        <p:spPr>
          <a:xfrm>
            <a:off x="138273" y="4184068"/>
            <a:ext cx="1113116" cy="2386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4743418" y="5231935"/>
            <a:ext cx="2098787" cy="638175"/>
          </a:xfrm>
          <a:prstGeom prst="wedgeRoundRectCallout">
            <a:avLst>
              <a:gd name="adj1" fmla="val 25622"/>
              <a:gd name="adj2" fmla="val 8921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4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添加配送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，选择配送企业添加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4221002" y="3483412"/>
            <a:ext cx="1933575" cy="63817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此列表显示已添加的配送企业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2" name="矩形: 圆角 21"/>
          <p:cNvSpPr/>
          <p:nvPr/>
        </p:nvSpPr>
        <p:spPr>
          <a:xfrm>
            <a:off x="6154577" y="6145845"/>
            <a:ext cx="699794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6987084" y="5231935"/>
            <a:ext cx="2098787" cy="638175"/>
          </a:xfrm>
          <a:prstGeom prst="wedgeRoundRectCallout">
            <a:avLst>
              <a:gd name="adj1" fmla="val -38923"/>
              <a:gd name="adj2" fmla="val 8921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勾选配送企业，点击   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删除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配送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，删除已添加配送企业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6" name="矩形: 圆角 21"/>
          <p:cNvSpPr/>
          <p:nvPr/>
        </p:nvSpPr>
        <p:spPr>
          <a:xfrm>
            <a:off x="6882710" y="6145845"/>
            <a:ext cx="699794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: 圆角 21"/>
          <p:cNvSpPr/>
          <p:nvPr/>
        </p:nvSpPr>
        <p:spPr>
          <a:xfrm>
            <a:off x="2263406" y="3295068"/>
            <a:ext cx="9589928" cy="100773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9230750" y="5231934"/>
            <a:ext cx="2098787" cy="638175"/>
          </a:xfrm>
          <a:prstGeom prst="wedgeRoundRectCallout">
            <a:avLst>
              <a:gd name="adj1" fmla="val -100241"/>
              <a:gd name="adj2" fmla="val 1329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选择配送企业完毕，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1400" b="1" kern="0" noProof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返回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按钮，回到供应配送列表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" name="矩形: 圆角 21"/>
          <p:cNvSpPr/>
          <p:nvPr/>
        </p:nvSpPr>
        <p:spPr>
          <a:xfrm>
            <a:off x="7610843" y="6138825"/>
            <a:ext cx="457890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8" grpId="0" bldLvl="0" animBg="1"/>
      <p:bldP spid="9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464</Words>
  <Application>Microsoft Office PowerPoint</Application>
  <PresentationFormat>宽屏</PresentationFormat>
  <Paragraphs>58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华文新魏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                   </vt:lpstr>
      <vt:lpstr>供应报价选择配送</vt:lpstr>
      <vt:lpstr>供应报价选择配送</vt:lpstr>
      <vt:lpstr>供应报价选择配送</vt:lpstr>
      <vt:lpstr>供应报价选择配送</vt:lpstr>
      <vt:lpstr>                   </vt:lpstr>
      <vt:lpstr>供应报价选择配送</vt:lpstr>
      <vt:lpstr>供应报价选择配送</vt:lpstr>
      <vt:lpstr>供应报价选择配送</vt:lpstr>
      <vt:lpstr>供应报价选择配送</vt:lpstr>
      <vt:lpstr>PowerPoint 演示文稿</vt:lpstr>
    </vt:vector>
  </TitlesOfParts>
  <Company>www.dadighost.com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刘 海超</cp:lastModifiedBy>
  <cp:revision>721</cp:revision>
  <dcterms:created xsi:type="dcterms:W3CDTF">2017-12-20T16:14:00Z</dcterms:created>
  <dcterms:modified xsi:type="dcterms:W3CDTF">2022-04-08T04:06:53Z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2052-11.1.0.11622</vt:lpwstr>
  </property>
  <property fmtid="{D5CDD505-2E9C-101B-9397-08002B2CF9AE}" pid="3" name="ICV">
    <vt:lpwstr>A39DA3D20A4E42EFA876A5F450FA453C</vt:lpwstr>
  </property>
</Properties>
</file>